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45"/>
  </p:notesMasterIdLst>
  <p:handoutMasterIdLst>
    <p:handoutMasterId r:id="rId46"/>
  </p:handoutMasterIdLst>
  <p:sldIdLst>
    <p:sldId id="2076137909" r:id="rId6"/>
    <p:sldId id="2076137910" r:id="rId7"/>
    <p:sldId id="2076137911" r:id="rId8"/>
    <p:sldId id="1370" r:id="rId9"/>
    <p:sldId id="1841" r:id="rId10"/>
    <p:sldId id="11927" r:id="rId11"/>
    <p:sldId id="2076137915" r:id="rId12"/>
    <p:sldId id="2076137912" r:id="rId13"/>
    <p:sldId id="11933" r:id="rId14"/>
    <p:sldId id="10038" r:id="rId15"/>
    <p:sldId id="11916" r:id="rId16"/>
    <p:sldId id="2076137315" r:id="rId17"/>
    <p:sldId id="2076137314" r:id="rId18"/>
    <p:sldId id="2076137267" r:id="rId19"/>
    <p:sldId id="4395" r:id="rId20"/>
    <p:sldId id="11917" r:id="rId21"/>
    <p:sldId id="2076137329" r:id="rId22"/>
    <p:sldId id="2076137313" r:id="rId23"/>
    <p:sldId id="11931" r:id="rId24"/>
    <p:sldId id="2076137913" r:id="rId25"/>
    <p:sldId id="10050" r:id="rId26"/>
    <p:sldId id="10077" r:id="rId27"/>
    <p:sldId id="2076137919" r:id="rId28"/>
    <p:sldId id="2076137914" r:id="rId29"/>
    <p:sldId id="330" r:id="rId30"/>
    <p:sldId id="2076137916" r:id="rId31"/>
    <p:sldId id="261" r:id="rId32"/>
    <p:sldId id="262" r:id="rId33"/>
    <p:sldId id="263" r:id="rId34"/>
    <p:sldId id="2076137917" r:id="rId35"/>
    <p:sldId id="2076137920" r:id="rId36"/>
    <p:sldId id="2076137921" r:id="rId37"/>
    <p:sldId id="334" r:id="rId38"/>
    <p:sldId id="2076137918" r:id="rId39"/>
    <p:sldId id="273" r:id="rId40"/>
    <p:sldId id="2076137922" r:id="rId41"/>
    <p:sldId id="11934" r:id="rId42"/>
    <p:sldId id="1387" r:id="rId43"/>
    <p:sldId id="1386" r:id="rId44"/>
  </p:sldIdLst>
  <p:sldSz cx="12436475" cy="6994525"/>
  <p:notesSz cx="6858000" cy="9144000"/>
  <p:custDataLst>
    <p:tags r:id="rId4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AB66B12A-2926-4979-875F-9CA1A98A5011}">
          <p14:sldIdLst>
            <p14:sldId id="2076137909"/>
            <p14:sldId id="2076137910"/>
            <p14:sldId id="2076137911"/>
          </p14:sldIdLst>
        </p14:section>
        <p14:section name="Main Section" id="{DBA7CB84-7B66-4E24-AC1A-2003CF831DC5}">
          <p14:sldIdLst>
            <p14:sldId id="1370"/>
            <p14:sldId id="1841"/>
            <p14:sldId id="11927"/>
            <p14:sldId id="2076137915"/>
            <p14:sldId id="2076137912"/>
            <p14:sldId id="11933"/>
            <p14:sldId id="10038"/>
            <p14:sldId id="11916"/>
            <p14:sldId id="2076137315"/>
            <p14:sldId id="2076137314"/>
            <p14:sldId id="2076137267"/>
            <p14:sldId id="4395"/>
            <p14:sldId id="11917"/>
            <p14:sldId id="2076137329"/>
            <p14:sldId id="2076137313"/>
            <p14:sldId id="11931"/>
            <p14:sldId id="2076137913"/>
            <p14:sldId id="10050"/>
            <p14:sldId id="10077"/>
            <p14:sldId id="2076137919"/>
            <p14:sldId id="2076137914"/>
            <p14:sldId id="330"/>
            <p14:sldId id="2076137916"/>
            <p14:sldId id="261"/>
            <p14:sldId id="262"/>
            <p14:sldId id="263"/>
            <p14:sldId id="2076137917"/>
            <p14:sldId id="2076137920"/>
            <p14:sldId id="2076137921"/>
            <p14:sldId id="334"/>
            <p14:sldId id="2076137918"/>
            <p14:sldId id="273"/>
            <p14:sldId id="2076137922"/>
            <p14:sldId id="11934"/>
            <p14:sldId id="1387"/>
            <p14:sldId id="1386"/>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1" autoAdjust="0"/>
    <p:restoredTop sz="56741" autoAdjust="0"/>
  </p:normalViewPr>
  <p:slideViewPr>
    <p:cSldViewPr>
      <p:cViewPr varScale="1">
        <p:scale>
          <a:sx n="49" d="100"/>
          <a:sy n="49" d="100"/>
        </p:scale>
        <p:origin x="1469" y="8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6" Type="http://schemas.openxmlformats.org/officeDocument/2006/relationships/image" Target="../media/image51.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6" Type="http://schemas.openxmlformats.org/officeDocument/2006/relationships/image" Target="../media/image51.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dgm:spPr/>
      <dgm:t>
        <a:bodyPr/>
        <a:lstStyle/>
        <a:p>
          <a:pPr>
            <a:lnSpc>
              <a:spcPct val="100000"/>
            </a:lnSpc>
          </a:pPr>
          <a:r>
            <a:rPr lang="en-US"/>
            <a:t>Handle upserts, updates, deletes on sql sinks</a:t>
          </a:r>
        </a:p>
      </dgm:t>
    </dgm:pt>
    <dgm:pt modelId="{AB96607E-6F0E-40E6-98D8-91F1CE6F14B2}" type="parTrans" cxnId="{9D379F97-8B25-4B80-8BB9-DF99020B2F0C}">
      <dgm:prSet/>
      <dgm:spPr/>
      <dgm:t>
        <a:bodyPr/>
        <a:lstStyle/>
        <a:p>
          <a:endParaRPr lang="en-US"/>
        </a:p>
      </dgm:t>
    </dgm:pt>
    <dgm:pt modelId="{09ADC6B2-9E2E-4A53-80EE-219E3D01A822}" type="sibTrans" cxnId="{9D379F97-8B25-4B80-8BB9-DF99020B2F0C}">
      <dgm:prSet/>
      <dgm:spPr/>
      <dgm:t>
        <a:bodyPr/>
        <a:lstStyle/>
        <a:p>
          <a:pPr>
            <a:lnSpc>
              <a:spcPct val="100000"/>
            </a:lnSpc>
          </a:pPr>
          <a:endParaRPr lang="en-US"/>
        </a:p>
      </dgm:t>
    </dgm:pt>
    <dgm:pt modelId="{1E290341-466D-4359-A2C2-12A4481C1FB9}">
      <dgm:prSet/>
      <dgm:spPr/>
      <dgm:t>
        <a:bodyPr/>
        <a:lstStyle/>
        <a:p>
          <a:pPr>
            <a:lnSpc>
              <a:spcPct val="100000"/>
            </a:lnSpc>
          </a:pPr>
          <a:r>
            <a:rPr lang="en-US"/>
            <a:t>Add new partition methods</a:t>
          </a:r>
        </a:p>
      </dgm:t>
    </dgm:pt>
    <dgm:pt modelId="{2004607F-254A-4CEE-BCE6-C667D90E307D}" type="parTrans" cxnId="{CDFE2075-9BEB-4A08-9B3C-D439D4768845}">
      <dgm:prSet/>
      <dgm:spPr/>
      <dgm:t>
        <a:bodyPr/>
        <a:lstStyle/>
        <a:p>
          <a:endParaRPr lang="en-US"/>
        </a:p>
      </dgm:t>
    </dgm:pt>
    <dgm:pt modelId="{CB0C7D36-60D9-4ABE-87D0-605DDF39BB9A}" type="sibTrans" cxnId="{CDFE2075-9BEB-4A08-9B3C-D439D4768845}">
      <dgm:prSet/>
      <dgm:spPr/>
      <dgm:t>
        <a:bodyPr/>
        <a:lstStyle/>
        <a:p>
          <a:pPr>
            <a:lnSpc>
              <a:spcPct val="100000"/>
            </a:lnSpc>
          </a:pPr>
          <a:endParaRPr lang="en-US"/>
        </a:p>
      </dgm:t>
    </dgm:pt>
    <dgm:pt modelId="{CFD5CF11-E76A-453F-AC8B-89F6E9CFD06A}">
      <dgm:prSet/>
      <dgm:spPr/>
      <dgm:t>
        <a:bodyPr/>
        <a:lstStyle/>
        <a:p>
          <a:pPr>
            <a:lnSpc>
              <a:spcPct val="100000"/>
            </a:lnSpc>
          </a:pPr>
          <a:r>
            <a:rPr lang="en-US"/>
            <a:t>Add schema drift support</a:t>
          </a:r>
        </a:p>
      </dgm:t>
    </dgm:pt>
    <dgm:pt modelId="{C56FF46E-C4A9-4952-98C8-2AE3E2772555}" type="parTrans" cxnId="{63A48F76-25D4-4645-889C-27E006461680}">
      <dgm:prSet/>
      <dgm:spPr/>
      <dgm:t>
        <a:bodyPr/>
        <a:lstStyle/>
        <a:p>
          <a:endParaRPr lang="en-US"/>
        </a:p>
      </dgm:t>
    </dgm:pt>
    <dgm:pt modelId="{91D133A8-DF7E-4672-A952-063D1D9C02E4}" type="sibTrans" cxnId="{63A48F76-25D4-4645-889C-27E006461680}">
      <dgm:prSet/>
      <dgm:spPr/>
      <dgm:t>
        <a:bodyPr/>
        <a:lstStyle/>
        <a:p>
          <a:pPr>
            <a:lnSpc>
              <a:spcPct val="100000"/>
            </a:lnSpc>
          </a:pPr>
          <a:endParaRPr lang="en-US"/>
        </a:p>
      </dgm:t>
    </dgm:pt>
    <dgm:pt modelId="{9C39344E-FD5B-44A2-8393-99CB3F855C5C}">
      <dgm:prSet/>
      <dgm:spPr/>
      <dgm:t>
        <a:bodyPr/>
        <a:lstStyle/>
        <a:p>
          <a:pPr>
            <a:lnSpc>
              <a:spcPct val="100000"/>
            </a:lnSpc>
          </a:pPr>
          <a:r>
            <a:rPr lang="en-US"/>
            <a:t>Add file handling (move files after read, write files to file names described in rows etc)</a:t>
          </a:r>
        </a:p>
      </dgm:t>
    </dgm:pt>
    <dgm:pt modelId="{1F3E78BF-942D-49B7-884F-8E114B34980F}" type="parTrans" cxnId="{47440FCC-830D-4A97-9A5C-AE8A7807C806}">
      <dgm:prSet/>
      <dgm:spPr/>
      <dgm:t>
        <a:bodyPr/>
        <a:lstStyle/>
        <a:p>
          <a:endParaRPr lang="en-US"/>
        </a:p>
      </dgm:t>
    </dgm:pt>
    <dgm:pt modelId="{4EAC5E3E-3468-4375-9E94-58E095D3D607}" type="sibTrans" cxnId="{47440FCC-830D-4A97-9A5C-AE8A7807C806}">
      <dgm:prSet/>
      <dgm:spPr/>
      <dgm:t>
        <a:bodyPr/>
        <a:lstStyle/>
        <a:p>
          <a:pPr>
            <a:lnSpc>
              <a:spcPct val="100000"/>
            </a:lnSpc>
          </a:pPr>
          <a:endParaRPr lang="en-US"/>
        </a:p>
      </dgm:t>
    </dgm:pt>
    <dgm:pt modelId="{7872E72B-6BA7-4274-B5FF-C5DE9847C785}">
      <dgm:prSet/>
      <dgm:spPr/>
      <dgm:t>
        <a:bodyPr/>
        <a:lstStyle/>
        <a:p>
          <a:pPr>
            <a:lnSpc>
              <a:spcPct val="100000"/>
            </a:lnSpc>
          </a:pPr>
          <a:r>
            <a:rPr lang="en-US"/>
            <a:t>New inventory of functions (for e.g Hash functions for row comparison)</a:t>
          </a:r>
        </a:p>
      </dgm:t>
    </dgm:pt>
    <dgm:pt modelId="{8497E9CD-E805-46A5-9124-9087C979A485}" type="parTrans" cxnId="{1CF3645F-898C-4D76-8B9D-A43F0F30D34F}">
      <dgm:prSet/>
      <dgm:spPr/>
      <dgm:t>
        <a:bodyPr/>
        <a:lstStyle/>
        <a:p>
          <a:endParaRPr lang="en-US"/>
        </a:p>
      </dgm:t>
    </dgm:pt>
    <dgm:pt modelId="{4D404E51-4510-4872-93A4-6B6E7A605FCF}" type="sibTrans" cxnId="{1CF3645F-898C-4D76-8B9D-A43F0F30D34F}">
      <dgm:prSet/>
      <dgm:spPr/>
      <dgm:t>
        <a:bodyPr/>
        <a:lstStyle/>
        <a:p>
          <a:pPr>
            <a:lnSpc>
              <a:spcPct val="100000"/>
            </a:lnSpc>
          </a:pPr>
          <a:endParaRPr lang="en-US"/>
        </a:p>
      </dgm:t>
    </dgm:pt>
    <dgm:pt modelId="{68DD02E8-73FB-4C4C-A70B-C6BB10C00876}">
      <dgm:prSet/>
      <dgm:spPr/>
      <dgm:t>
        <a:bodyPr/>
        <a:lstStyle/>
        <a:p>
          <a:pPr>
            <a:lnSpc>
              <a:spcPct val="100000"/>
            </a:lnSpc>
          </a:pPr>
          <a:r>
            <a:rPr lang="en-US"/>
            <a:t>Commonly used ETL patterns(Sequence generator/Lookup transformation/SCD…)</a:t>
          </a:r>
        </a:p>
      </dgm:t>
    </dgm:pt>
    <dgm:pt modelId="{77B3C3D1-C4CE-4154-A7D1-9BC637013E5B}" type="parTrans" cxnId="{D39F947D-1F09-4F14-B1DA-E5BA09251110}">
      <dgm:prSet/>
      <dgm:spPr/>
      <dgm:t>
        <a:bodyPr/>
        <a:lstStyle/>
        <a:p>
          <a:endParaRPr lang="en-US"/>
        </a:p>
      </dgm:t>
    </dgm:pt>
    <dgm:pt modelId="{4E15FC6A-A621-46F9-B662-21F17E319D3D}" type="sibTrans" cxnId="{D39F947D-1F09-4F14-B1DA-E5BA09251110}">
      <dgm:prSet/>
      <dgm:spPr/>
      <dgm:t>
        <a:bodyPr/>
        <a:lstStyle/>
        <a:p>
          <a:pPr>
            <a:lnSpc>
              <a:spcPct val="100000"/>
            </a:lnSpc>
          </a:pPr>
          <a:endParaRPr lang="en-US"/>
        </a:p>
      </dgm:t>
    </dgm:pt>
    <dgm:pt modelId="{5E327FD0-3D86-4B87-9EE5-56969AD17339}">
      <dgm:prSet/>
      <dgm:spPr/>
      <dgm:t>
        <a:bodyPr/>
        <a:lstStyle/>
        <a:p>
          <a:pPr>
            <a:lnSpc>
              <a:spcPct val="100000"/>
            </a:lnSpc>
          </a:pPr>
          <a:r>
            <a:rPr lang="en-US"/>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a:p>
      </dgm:t>
    </dgm:pt>
    <dgm:pt modelId="{CDB66E66-D5B7-4BAF-A25C-809F28652B0A}" type="sibTrans" cxnId="{767E63B6-7E60-469C-91FA-A6E1EA8A828A}">
      <dgm:prSet/>
      <dgm:spPr/>
      <dgm:t>
        <a:bodyPr/>
        <a:lstStyle/>
        <a:p>
          <a:pPr>
            <a:lnSpc>
              <a:spcPct val="100000"/>
            </a:lnSpc>
          </a:pPr>
          <a:endParaRPr lang="en-US"/>
        </a:p>
      </dgm:t>
    </dgm:pt>
    <dgm:pt modelId="{44122DDA-AD32-4BEC-B85B-7B8A6F3EF57D}">
      <dgm:prSet/>
      <dgm:spPr/>
      <dgm:t>
        <a:bodyPr/>
        <a:lstStyle/>
        <a:p>
          <a:pPr>
            <a:lnSpc>
              <a:spcPct val="100000"/>
            </a:lnSpc>
          </a:pPr>
          <a:r>
            <a:rPr lang="en-US"/>
            <a:t>Implement commonly used ETL patterns as templates(SCD Type1, Type2, Data Vault)</a:t>
          </a:r>
        </a:p>
      </dgm:t>
    </dgm:pt>
    <dgm:pt modelId="{288C8F71-32CD-4870-81CB-5A904D6607F9}" type="parTrans" cxnId="{D63CCB46-9152-4AC1-AC60-075298F4D08D}">
      <dgm:prSet/>
      <dgm:spPr/>
      <dgm:t>
        <a:bodyPr/>
        <a:lstStyle/>
        <a:p>
          <a:endParaRPr lang="en-US"/>
        </a:p>
      </dgm:t>
    </dgm:pt>
    <dgm:pt modelId="{DDFC48E6-A235-4241-B55E-1F1A14C838F2}" type="sibTrans" cxnId="{D63CCB46-9152-4AC1-AC60-075298F4D08D}">
      <dgm:prSet/>
      <dgm:spPr/>
      <dgm:t>
        <a:bodyPr/>
        <a:lstStyle/>
        <a:p>
          <a:endParaRPr lang="en-US"/>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298036" y="243150"/>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491769" y="436883"/>
          <a:ext cx="535071" cy="535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418259"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Handle upserts, updates, deletes on sql sinks</a:t>
          </a:r>
        </a:p>
      </dsp:txBody>
      <dsp:txXfrm>
        <a:off x="1418259" y="243150"/>
        <a:ext cx="2174551" cy="922536"/>
      </dsp:txXfrm>
    </dsp:sp>
    <dsp:sp modelId="{A5060776-7667-450E-9E7E-5927C580E07A}">
      <dsp:nvSpPr>
        <dsp:cNvPr id="0" name=""/>
        <dsp:cNvSpPr/>
      </dsp:nvSpPr>
      <dsp:spPr>
        <a:xfrm>
          <a:off x="3971709" y="243150"/>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165442" y="436883"/>
          <a:ext cx="535071" cy="535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091933"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new partition methods</a:t>
          </a:r>
        </a:p>
      </dsp:txBody>
      <dsp:txXfrm>
        <a:off x="5091933" y="243150"/>
        <a:ext cx="2174551" cy="922536"/>
      </dsp:txXfrm>
    </dsp:sp>
    <dsp:sp modelId="{CB7E00D7-BC6A-4541-B468-2C6B6021C8CB}">
      <dsp:nvSpPr>
        <dsp:cNvPr id="0" name=""/>
        <dsp:cNvSpPr/>
      </dsp:nvSpPr>
      <dsp:spPr>
        <a:xfrm>
          <a:off x="7645383" y="243150"/>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7839115" y="436883"/>
          <a:ext cx="535071" cy="535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8765606"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schema drift support</a:t>
          </a:r>
        </a:p>
      </dsp:txBody>
      <dsp:txXfrm>
        <a:off x="8765606" y="243150"/>
        <a:ext cx="2174551" cy="922536"/>
      </dsp:txXfrm>
    </dsp:sp>
    <dsp:sp modelId="{AA427A13-E309-474D-908E-E0B3F35C4D13}">
      <dsp:nvSpPr>
        <dsp:cNvPr id="0" name=""/>
        <dsp:cNvSpPr/>
      </dsp:nvSpPr>
      <dsp:spPr>
        <a:xfrm>
          <a:off x="298036" y="2003816"/>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491769" y="2197548"/>
          <a:ext cx="535071" cy="535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418259"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file handling (move files after read, write files to file names described in rows etc)</a:t>
          </a:r>
        </a:p>
      </dsp:txBody>
      <dsp:txXfrm>
        <a:off x="1418259" y="2003816"/>
        <a:ext cx="2174551" cy="922536"/>
      </dsp:txXfrm>
    </dsp:sp>
    <dsp:sp modelId="{9606C723-3476-48FA-9509-260E98D77033}">
      <dsp:nvSpPr>
        <dsp:cNvPr id="0" name=""/>
        <dsp:cNvSpPr/>
      </dsp:nvSpPr>
      <dsp:spPr>
        <a:xfrm>
          <a:off x="3971709" y="2003816"/>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165442" y="2197548"/>
          <a:ext cx="535071" cy="5350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091933"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New inventory of functions (for e.g Hash functions for row comparison)</a:t>
          </a:r>
        </a:p>
      </dsp:txBody>
      <dsp:txXfrm>
        <a:off x="5091933" y="2003816"/>
        <a:ext cx="2174551" cy="922536"/>
      </dsp:txXfrm>
    </dsp:sp>
    <dsp:sp modelId="{D3A050B0-D875-4449-8FCF-69249291952B}">
      <dsp:nvSpPr>
        <dsp:cNvPr id="0" name=""/>
        <dsp:cNvSpPr/>
      </dsp:nvSpPr>
      <dsp:spPr>
        <a:xfrm>
          <a:off x="7645383" y="2003816"/>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7839115" y="2197548"/>
          <a:ext cx="535071" cy="5350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8765606"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Commonly used ETL patterns(Sequence generator/Lookup transformation/SCD…)</a:t>
          </a:r>
        </a:p>
      </dsp:txBody>
      <dsp:txXfrm>
        <a:off x="8765606" y="2003816"/>
        <a:ext cx="2174551" cy="922536"/>
      </dsp:txXfrm>
    </dsp:sp>
    <dsp:sp modelId="{E4C96D0C-6E9B-4F6B-9C62-12B265A0CC4D}">
      <dsp:nvSpPr>
        <dsp:cNvPr id="0" name=""/>
        <dsp:cNvSpPr/>
      </dsp:nvSpPr>
      <dsp:spPr>
        <a:xfrm>
          <a:off x="298036" y="3764481"/>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491769" y="3958214"/>
          <a:ext cx="535071" cy="5350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418259"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Data lineage – Capturing sink column lineage &amp; impact analysis(invaluable if this is for enterprise deployment)</a:t>
          </a:r>
        </a:p>
      </dsp:txBody>
      <dsp:txXfrm>
        <a:off x="1418259" y="3764481"/>
        <a:ext cx="2174551" cy="922536"/>
      </dsp:txXfrm>
    </dsp:sp>
    <dsp:sp modelId="{68AB75F4-8668-48FF-9070-686F86C2DBFF}">
      <dsp:nvSpPr>
        <dsp:cNvPr id="0" name=""/>
        <dsp:cNvSpPr/>
      </dsp:nvSpPr>
      <dsp:spPr>
        <a:xfrm>
          <a:off x="3971709" y="3764481"/>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165442" y="3958214"/>
          <a:ext cx="535071" cy="53507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091933"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Implement commonly used ETL patterns as templates(SCD Type1, Type2, Data Vault)</a:t>
          </a:r>
        </a:p>
      </dsp:txBody>
      <dsp:txXfrm>
        <a:off x="5091933" y="3764481"/>
        <a:ext cx="2174551" cy="92253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9/2/2020 4:42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9/2/2020 4:41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4:41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CSV, Parquet, ORC, JSON</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do you ingest streaming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messages in Event Hub or IoT Hub and process them with Stream Analytics.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2912645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should you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795625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Consider round-robin distribution.</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dirty="0">
                <a:solidFill>
                  <a:schemeClr val="tx1"/>
                </a:solidFill>
                <a:effectLst/>
                <a:latin typeface="Segoe UI Light" pitchFamily="34" charset="0"/>
                <a:ea typeface="+mn-ea"/>
                <a:cs typeface="+mn-cs"/>
              </a:rPr>
              <a:t>If there is no obvious joining key</a:t>
            </a:r>
          </a:p>
          <a:p>
            <a:pPr lvl="2"/>
            <a:r>
              <a:rPr lang="en-US" sz="1200" b="0" i="0" u="none" strike="noStrike" kern="1200" dirty="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dirty="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dirty="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dirty="0">
                <a:solidFill>
                  <a:schemeClr val="tx1"/>
                </a:solidFill>
                <a:effectLst/>
                <a:latin typeface="Segoe UI Light" pitchFamily="34" charset="0"/>
                <a:ea typeface="+mn-ea"/>
                <a:cs typeface="+mn-cs"/>
              </a:rPr>
              <a:t>When the table is a temporary staging table</a:t>
            </a:r>
          </a:p>
          <a:p>
            <a:pPr lvl="2"/>
            <a:endParaRPr lang="en-US" sz="1200" b="0" i="0" u="none" strike="noStrike" kern="1200" dirty="0">
              <a:solidFill>
                <a:schemeClr val="tx1"/>
              </a:solidFill>
              <a:effectLst/>
              <a:latin typeface="Segoe UI Light" pitchFamily="34" charset="0"/>
              <a:ea typeface="+mn-ea"/>
              <a:cs typeface="+mn-cs"/>
            </a:endParaRPr>
          </a:p>
          <a:p>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570061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4:41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9/2/2020 4:41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9/2/2020 4:41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12</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95541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379093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802761772"/>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64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13922988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941668"/>
          </a:xfrm>
        </p:spPr>
        <p:txBody>
          <a:bodyPr lIns="0" tIns="0" rIns="0" bIns="0"/>
          <a:lstStyle>
            <a:lvl1pPr>
              <a:defRPr sz="6119"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9210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9240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82425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87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617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112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76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5115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86428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069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76088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1352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12341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5965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2445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391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41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646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53888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6807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61892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295582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image" Target="../media/image13.emf"/><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6" r:id="rId36"/>
    <p:sldLayoutId id="2147484407" r:id="rId37"/>
    <p:sldLayoutId id="2147484408" r:id="rId38"/>
    <p:sldLayoutId id="2147484410" r:id="rId39"/>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040156337"/>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69.svg"/><Relationship Id="rId1" Type="http://schemas.openxmlformats.org/officeDocument/2006/relationships/slideLayout" Target="../slideLayouts/slideLayout36.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9.svg"/><Relationship Id="rId2" Type="http://schemas.openxmlformats.org/officeDocument/2006/relationships/image" Target="../media/image70.png"/><Relationship Id="rId1" Type="http://schemas.openxmlformats.org/officeDocument/2006/relationships/slideLayout" Target="../slideLayouts/slideLayout27.xml"/><Relationship Id="rId6" Type="http://schemas.openxmlformats.org/officeDocument/2006/relationships/image" Target="../media/image74.png"/><Relationship Id="rId11" Type="http://schemas.openxmlformats.org/officeDocument/2006/relationships/image" Target="../media/image60.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sv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07142"/>
            <a:ext cx="12005314" cy="448228"/>
          </a:xfrm>
        </p:spPr>
        <p:txBody>
          <a:bodyPr/>
          <a:lstStyle/>
          <a:p>
            <a:r>
              <a:rPr lang="en-US" sz="2856" dirty="0">
                <a:cs typeface="Segoe UI"/>
              </a:rPr>
              <a:t>Design Presentation: Data Loading &amp; Data Lake Organization</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879706987"/>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r>
                        <a:rPr lang="en-US" sz="1100" dirty="0"/>
                        <a:t>Day 1, Ingest &amp; Transform: 08:15 – 08:45</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CSA03P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12251953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35796" y="1227140"/>
            <a:ext cx="9385970" cy="895009"/>
          </a:xfrm>
        </p:spPr>
        <p:txBody>
          <a:bodyPr/>
          <a:lstStyle/>
          <a:p>
            <a:pPr>
              <a:lnSpc>
                <a:spcPct val="150000"/>
              </a:lnSpc>
              <a:spcAft>
                <a:spcPts val="612"/>
              </a:spcAft>
            </a:pPr>
            <a:r>
              <a:rPr lang="en-US" sz="1632" dirty="0"/>
              <a:t>Create pipelines to ingest, transform and load data with 90+ inbuilt connectors.</a:t>
            </a:r>
          </a:p>
          <a:p>
            <a:pPr>
              <a:lnSpc>
                <a:spcPct val="150000"/>
              </a:lnSpc>
              <a:spcAft>
                <a:spcPts val="612"/>
              </a:spcAft>
            </a:pPr>
            <a:r>
              <a:rPr lang="en-US" sz="1632" dirty="0"/>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97597" y="2321572"/>
            <a:ext cx="7797818" cy="3873579"/>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748764" y="2521835"/>
            <a:ext cx="1046799" cy="22839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752598" y="2949399"/>
            <a:ext cx="3129395" cy="2664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a:off x="2752598" y="4496962"/>
            <a:ext cx="3062780" cy="53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746632" y="4661203"/>
            <a:ext cx="3135361" cy="13813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1144456" y="3951092"/>
            <a:ext cx="1608142" cy="119832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1144456" y="2761888"/>
            <a:ext cx="1608142" cy="90782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150420" y="5398333"/>
            <a:ext cx="1596212" cy="1288446"/>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435796" y="1152407"/>
            <a:ext cx="4344679" cy="5375816"/>
          </a:xfrm>
        </p:spPr>
        <p:txBody>
          <a:bodyPr/>
          <a:lstStyle/>
          <a:p>
            <a:r>
              <a:rPr lang="en-US" sz="1836" b="1" dirty="0">
                <a:solidFill>
                  <a:schemeClr val="tx2"/>
                </a:solidFill>
                <a:latin typeface="+mj-lt"/>
              </a:rPr>
              <a:t>Overview</a:t>
            </a:r>
          </a:p>
          <a:p>
            <a:pPr>
              <a:lnSpc>
                <a:spcPct val="150000"/>
              </a:lnSpc>
            </a:pPr>
            <a:r>
              <a:rPr lang="en-US" sz="1632" dirty="0">
                <a:solidFill>
                  <a:schemeClr val="tx1"/>
                </a:solidFill>
                <a:cs typeface="Segoe UI" panose="020B0502040204020203" pitchFamily="34" charset="0"/>
              </a:rPr>
              <a:t>Provide ability to load data from storage account to desired linked service. </a:t>
            </a:r>
          </a:p>
          <a:p>
            <a:pPr>
              <a:lnSpc>
                <a:spcPct val="150000"/>
              </a:lnSpc>
            </a:pPr>
            <a:r>
              <a:rPr lang="en-US" sz="1632" dirty="0">
                <a:solidFill>
                  <a:schemeClr val="tx1"/>
                </a:solidFill>
                <a:cs typeface="Segoe UI" panose="020B0502040204020203" pitchFamily="34" charset="0"/>
              </a:rPr>
              <a:t>Load data by manual execution of pipeline or by orchestration.</a:t>
            </a:r>
          </a:p>
          <a:p>
            <a:r>
              <a:rPr lang="en-US" sz="1836" b="1" dirty="0">
                <a:solidFill>
                  <a:schemeClr val="tx2"/>
                </a:solidFill>
                <a:latin typeface="+mj-lt"/>
              </a:rPr>
              <a:t>Benefits</a:t>
            </a:r>
          </a:p>
          <a:p>
            <a:pPr>
              <a:lnSpc>
                <a:spcPct val="100000"/>
              </a:lnSpc>
            </a:pPr>
            <a:r>
              <a:rPr lang="en-US" sz="1632" dirty="0">
                <a:solidFill>
                  <a:schemeClr val="tx1"/>
                </a:solidFill>
                <a:cs typeface="Segoe UI" panose="020B0502040204020203" pitchFamily="34" charset="0"/>
              </a:rPr>
              <a:t>Supports common loading patterns.</a:t>
            </a:r>
          </a:p>
          <a:p>
            <a:pPr>
              <a:lnSpc>
                <a:spcPct val="100000"/>
              </a:lnSpc>
            </a:pPr>
            <a:r>
              <a:rPr lang="en-US" sz="1632" dirty="0">
                <a:solidFill>
                  <a:schemeClr val="tx1"/>
                </a:solidFill>
                <a:cs typeface="Segoe UI" panose="020B0502040204020203" pitchFamily="34" charset="0"/>
              </a:rPr>
              <a:t>Fully parallel loading into data lake or SQL tables. </a:t>
            </a:r>
          </a:p>
          <a:p>
            <a:pPr>
              <a:lnSpc>
                <a:spcPct val="100000"/>
              </a:lnSpc>
            </a:pPr>
            <a:r>
              <a:rPr lang="en-US" sz="1632" dirty="0">
                <a:solidFill>
                  <a:schemeClr val="tx1"/>
                </a:solidFill>
                <a:cs typeface="Segoe UI" panose="020B0502040204020203" pitchFamily="34" charset="0"/>
              </a:rPr>
              <a:t>Graphical development experience.</a:t>
            </a:r>
          </a:p>
          <a:p>
            <a:pPr>
              <a:lnSpc>
                <a:spcPct val="150000"/>
              </a:lnSpc>
            </a:pPr>
            <a:endParaRPr lang="en-US" sz="1632"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2"/>
          <a:srcRect t="-1" b="50479"/>
          <a:stretch/>
        </p:blipFill>
        <p:spPr>
          <a:xfrm>
            <a:off x="5215391" y="682114"/>
            <a:ext cx="6588693" cy="22298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3"/>
          <a:stretch>
            <a:fillRect/>
          </a:stretch>
        </p:blipFill>
        <p:spPr>
          <a:xfrm>
            <a:off x="4885155" y="3046806"/>
            <a:ext cx="7481296" cy="3802849"/>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35795" y="171476"/>
            <a:ext cx="7568344" cy="773112"/>
          </a:xfrm>
        </p:spPr>
        <p:txBody>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35795" y="1019178"/>
            <a:ext cx="5666570" cy="5670823"/>
          </a:xfrm>
        </p:spPr>
        <p:txBody>
          <a:bodyPr/>
          <a:lstStyle/>
          <a:p>
            <a:pPr>
              <a:lnSpc>
                <a:spcPct val="110000"/>
              </a:lnSpc>
              <a:spcBef>
                <a:spcPts val="612"/>
              </a:spcBef>
              <a:spcAft>
                <a:spcPts val="612"/>
              </a:spcAft>
            </a:pPr>
            <a:r>
              <a:rPr lang="en-US" sz="1836" dirty="0">
                <a:solidFill>
                  <a:schemeClr val="tx2"/>
                </a:solidFill>
                <a:latin typeface="+mj-lt"/>
              </a:rPr>
              <a:t>Overview</a:t>
            </a:r>
          </a:p>
          <a:p>
            <a:pPr>
              <a:lnSpc>
                <a:spcPct val="110000"/>
              </a:lnSpc>
              <a:spcBef>
                <a:spcPts val="612"/>
              </a:spcBef>
              <a:spcAft>
                <a:spcPts val="612"/>
              </a:spcAft>
            </a:pPr>
            <a:r>
              <a:rPr lang="en-US" sz="1632" dirty="0"/>
              <a:t>Integration runtimes are the compute infrastructure used by Pipelines to provide the data integration capabilities across different network environments. An integration runtime provides the bridge between the activity and linked services.</a:t>
            </a:r>
            <a:endParaRPr lang="en-US" sz="1632" dirty="0">
              <a:latin typeface="Segoe UI"/>
            </a:endParaRPr>
          </a:p>
          <a:p>
            <a:pPr>
              <a:lnSpc>
                <a:spcPct val="110000"/>
              </a:lnSpc>
              <a:spcBef>
                <a:spcPts val="612"/>
              </a:spcBef>
              <a:spcAft>
                <a:spcPts val="612"/>
              </a:spcAft>
            </a:pPr>
            <a:r>
              <a:rPr lang="en-US" sz="1836" dirty="0">
                <a:solidFill>
                  <a:schemeClr val="tx2"/>
                </a:solidFill>
                <a:latin typeface="+mj-lt"/>
              </a:rPr>
              <a:t>Benefits</a:t>
            </a:r>
          </a:p>
          <a:p>
            <a:pPr>
              <a:lnSpc>
                <a:spcPct val="110000"/>
              </a:lnSpc>
              <a:spcBef>
                <a:spcPts val="612"/>
              </a:spcBef>
              <a:spcAft>
                <a:spcPts val="612"/>
              </a:spcAft>
            </a:pPr>
            <a:r>
              <a:rPr lang="en-US" sz="1632" dirty="0"/>
              <a:t>Offers Azure Integration Runtime or Self-Hosted Integration Runtime</a:t>
            </a:r>
          </a:p>
          <a:p>
            <a:pPr>
              <a:lnSpc>
                <a:spcPct val="110000"/>
              </a:lnSpc>
              <a:spcBef>
                <a:spcPts val="612"/>
              </a:spcBef>
              <a:spcAft>
                <a:spcPts val="612"/>
              </a:spcAft>
            </a:pPr>
            <a:r>
              <a:rPr lang="en-US" sz="1632" dirty="0"/>
              <a:t>Azure Integration Runtime – provides fully managed, serverless compute in Azure</a:t>
            </a:r>
          </a:p>
          <a:p>
            <a:pPr>
              <a:lnSpc>
                <a:spcPct val="110000"/>
              </a:lnSpc>
              <a:spcBef>
                <a:spcPts val="612"/>
              </a:spcBef>
              <a:spcAft>
                <a:spcPts val="612"/>
              </a:spcAft>
            </a:pPr>
            <a:r>
              <a:rPr lang="en-US" sz="1632" dirty="0"/>
              <a:t>Self-Hosted Integration Runtime – use compute resources in on-premises machine or a VM inside private network</a:t>
            </a:r>
          </a:p>
          <a:p>
            <a:pPr>
              <a:lnSpc>
                <a:spcPct val="110000"/>
              </a:lnSpc>
              <a:spcBef>
                <a:spcPts val="612"/>
              </a:spcBef>
              <a:spcAft>
                <a:spcPts val="612"/>
              </a:spcAft>
            </a:pPr>
            <a:endParaRPr lang="en-US" sz="1632" dirty="0"/>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6102364" y="1141493"/>
            <a:ext cx="6180241" cy="2624741"/>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400726" y="2279075"/>
            <a:ext cx="1108564" cy="22173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652041" y="1218094"/>
            <a:ext cx="609047" cy="1184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008732" y="2827118"/>
            <a:ext cx="3435074" cy="4040514"/>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597274" y="1920038"/>
            <a:ext cx="609048" cy="24969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206321" y="2044885"/>
            <a:ext cx="1212384" cy="78223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35795" y="1152406"/>
            <a:ext cx="5046511" cy="5451947"/>
          </a:xfrm>
        </p:spPr>
        <p:txBody>
          <a:bodyPr/>
          <a:lstStyle/>
          <a:p>
            <a:pPr>
              <a:lnSpc>
                <a:spcPct val="110000"/>
              </a:lnSpc>
              <a:spcBef>
                <a:spcPts val="612"/>
              </a:spcBef>
              <a:spcAft>
                <a:spcPts val="612"/>
              </a:spcAft>
            </a:pPr>
            <a:r>
              <a:rPr lang="en-US" sz="1836" dirty="0">
                <a:solidFill>
                  <a:schemeClr val="tx2"/>
                </a:solidFill>
                <a:latin typeface="+mj-lt"/>
              </a:rPr>
              <a:t>Overview</a:t>
            </a:r>
          </a:p>
          <a:p>
            <a:pPr>
              <a:lnSpc>
                <a:spcPct val="110000"/>
              </a:lnSpc>
              <a:spcBef>
                <a:spcPts val="612"/>
              </a:spcBef>
              <a:spcAft>
                <a:spcPts val="612"/>
              </a:spcAft>
            </a:pPr>
            <a:r>
              <a:rPr lang="en-US" sz="1632" dirty="0"/>
              <a:t>Linked services define the connection information needed to connect to external resources.</a:t>
            </a:r>
          </a:p>
          <a:p>
            <a:pPr>
              <a:lnSpc>
                <a:spcPct val="110000"/>
              </a:lnSpc>
              <a:spcBef>
                <a:spcPts val="612"/>
              </a:spcBef>
              <a:spcAft>
                <a:spcPts val="612"/>
              </a:spcAft>
            </a:pPr>
            <a:endParaRPr lang="en-US" sz="1632" dirty="0"/>
          </a:p>
          <a:p>
            <a:pPr>
              <a:lnSpc>
                <a:spcPct val="110000"/>
              </a:lnSpc>
              <a:spcBef>
                <a:spcPts val="612"/>
              </a:spcBef>
              <a:spcAft>
                <a:spcPts val="612"/>
              </a:spcAft>
            </a:pPr>
            <a:r>
              <a:rPr lang="en-US" sz="1836" dirty="0">
                <a:solidFill>
                  <a:schemeClr val="tx2"/>
                </a:solidFill>
                <a:latin typeface="+mj-lt"/>
              </a:rPr>
              <a:t>Benefits</a:t>
            </a:r>
          </a:p>
          <a:p>
            <a:pPr>
              <a:lnSpc>
                <a:spcPct val="110000"/>
              </a:lnSpc>
              <a:spcBef>
                <a:spcPts val="612"/>
              </a:spcBef>
              <a:spcAft>
                <a:spcPts val="612"/>
              </a:spcAft>
            </a:pPr>
            <a:r>
              <a:rPr lang="en-US" sz="1632" dirty="0"/>
              <a:t>Offers pre-build 90+ connectors </a:t>
            </a:r>
          </a:p>
          <a:p>
            <a:pPr>
              <a:lnSpc>
                <a:spcPct val="110000"/>
              </a:lnSpc>
              <a:spcBef>
                <a:spcPts val="612"/>
              </a:spcBef>
              <a:spcAft>
                <a:spcPts val="612"/>
              </a:spcAft>
            </a:pPr>
            <a:r>
              <a:rPr lang="en-US" sz="1632" dirty="0"/>
              <a:t>Easy cross platform data migration </a:t>
            </a:r>
          </a:p>
          <a:p>
            <a:pPr>
              <a:lnSpc>
                <a:spcPct val="110000"/>
              </a:lnSpc>
              <a:spcBef>
                <a:spcPts val="612"/>
              </a:spcBef>
              <a:spcAft>
                <a:spcPts val="612"/>
              </a:spcAft>
            </a:pPr>
            <a:r>
              <a:rPr lang="en-US" sz="1632" dirty="0"/>
              <a:t>Represents data store </a:t>
            </a:r>
            <a:r>
              <a:rPr lang="en-US" sz="1632" i="1" dirty="0"/>
              <a:t>or</a:t>
            </a:r>
            <a:r>
              <a:rPr lang="en-US" sz="1632" dirty="0"/>
              <a:t> compute resources</a:t>
            </a:r>
          </a:p>
          <a:p>
            <a:pPr>
              <a:lnSpc>
                <a:spcPct val="110000"/>
              </a:lnSpc>
              <a:spcBef>
                <a:spcPts val="612"/>
              </a:spcBef>
              <a:spcAft>
                <a:spcPts val="612"/>
              </a:spcAft>
            </a:pPr>
            <a:endParaRPr lang="en-US" sz="1632" dirty="0"/>
          </a:p>
          <a:p>
            <a:pPr>
              <a:lnSpc>
                <a:spcPct val="110000"/>
              </a:lnSpc>
              <a:spcBef>
                <a:spcPts val="612"/>
              </a:spcBef>
              <a:spcAft>
                <a:spcPts val="612"/>
              </a:spcAft>
            </a:pPr>
            <a:endParaRPr lang="en-US" sz="1836"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666585" y="1000126"/>
            <a:ext cx="6769007" cy="3149934"/>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9079490" y="3114314"/>
            <a:ext cx="3020641" cy="3746981"/>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6020071" y="1756329"/>
            <a:ext cx="1108564" cy="22173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530659" y="2005686"/>
            <a:ext cx="609048" cy="24969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139707" y="2130532"/>
            <a:ext cx="2450103" cy="983782"/>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530659" y="1047710"/>
            <a:ext cx="387834" cy="146623"/>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79659" y="2077129"/>
            <a:ext cx="9487017" cy="4690382"/>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35797" y="1117098"/>
            <a:ext cx="9744840" cy="885022"/>
          </a:xfrm>
        </p:spPr>
        <p:txBody>
          <a:bodyPr/>
          <a:lstStyle/>
          <a:p>
            <a:pPr>
              <a:lnSpc>
                <a:spcPct val="100000"/>
              </a:lnSpc>
              <a:spcAft>
                <a:spcPts val="1020"/>
              </a:spcAft>
            </a:pPr>
            <a:r>
              <a:rPr lang="en-US" sz="1836" dirty="0">
                <a:solidFill>
                  <a:schemeClr val="tx1"/>
                </a:solidFill>
              </a:rPr>
              <a:t>Data flows are pipeline activities providing a visual way of specifying how to transform data.</a:t>
            </a:r>
          </a:p>
          <a:p>
            <a:pPr>
              <a:lnSpc>
                <a:spcPct val="100000"/>
              </a:lnSpc>
              <a:spcAft>
                <a:spcPts val="1020"/>
              </a:spcAft>
            </a:pPr>
            <a:r>
              <a:rPr lang="en-US" sz="1836" dirty="0">
                <a:solidFill>
                  <a:schemeClr val="tx1"/>
                </a:solidFill>
              </a:rPr>
              <a:t>Provides a code-free experience.</a:t>
            </a: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600855" y="466301"/>
            <a:ext cx="11237870" cy="565027"/>
          </a:xfrm>
          <a:prstGeom prst="rect">
            <a:avLst/>
          </a:prstGeom>
        </p:spPr>
        <p:txBody>
          <a:bodyPr wrap="square" anchor="t">
            <a:normAutofit/>
          </a:bodyPr>
          <a:lstStyle/>
          <a:p>
            <a:r>
              <a:rPr lang="en-US" dirty="0"/>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596712" y="1463669"/>
          <a:ext cx="11238194"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1BF2395-E480-4BEA-867F-B9A3068A66F6}"/>
              </a:ext>
            </a:extLst>
          </p:cNvPr>
          <p:cNvSpPr/>
          <p:nvPr/>
        </p:nvSpPr>
        <p:spPr bwMode="auto">
          <a:xfrm>
            <a:off x="881" y="0"/>
            <a:ext cx="12434710"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defTabSz="950919" fontAlgn="base">
              <a:lnSpc>
                <a:spcPct val="90000"/>
              </a:lnSpc>
              <a:spcBef>
                <a:spcPct val="0"/>
              </a:spcBef>
              <a:spcAft>
                <a:spcPct val="0"/>
              </a:spcAft>
              <a:defRPr/>
            </a:pPr>
            <a:r>
              <a:rPr lang="en-US" sz="102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Develop</a:t>
            </a:r>
          </a:p>
        </p:txBody>
      </p:sp>
    </p:spTree>
    <p:extLst>
      <p:ext uri="{BB962C8B-B14F-4D97-AF65-F5344CB8AC3E}">
        <p14:creationId xmlns:p14="http://schemas.microsoft.com/office/powerpoint/2010/main" val="2580824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dirty="0"/>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35795" y="1152407"/>
            <a:ext cx="4762408" cy="5230924"/>
          </a:xfrm>
        </p:spPr>
        <p:txBody>
          <a:bodyPr/>
          <a:lstStyle/>
          <a:p>
            <a:r>
              <a:rPr lang="en-US" sz="1836" dirty="0">
                <a:solidFill>
                  <a:schemeClr val="tx2"/>
                </a:solidFill>
                <a:latin typeface="+mj-lt"/>
              </a:rPr>
              <a:t>Overview</a:t>
            </a:r>
          </a:p>
          <a:p>
            <a:r>
              <a:rPr lang="en-US" sz="1632" dirty="0"/>
              <a:t>Triggers represent a unit of processing that determines when a pipeline execution needs to be kicked off. </a:t>
            </a:r>
          </a:p>
          <a:p>
            <a:r>
              <a:rPr lang="en-US" sz="1632" dirty="0"/>
              <a:t>Data Integration offers 3 trigger types as – </a:t>
            </a:r>
          </a:p>
          <a:p>
            <a:pPr marL="349724" indent="-349724">
              <a:buAutoNum type="arabicPeriod"/>
            </a:pPr>
            <a:r>
              <a:rPr lang="en-US" sz="1632" dirty="0"/>
              <a:t>Schedule – gets fired at a schedule with information of  start date, recurrence, end date</a:t>
            </a:r>
          </a:p>
          <a:p>
            <a:pPr marL="349724" indent="-349724">
              <a:buAutoNum type="arabicPeriod"/>
            </a:pPr>
            <a:r>
              <a:rPr lang="en-US" sz="1632" dirty="0"/>
              <a:t>Event – gets fired on specified event</a:t>
            </a:r>
          </a:p>
          <a:p>
            <a:pPr marL="349724" indent="-349724">
              <a:buAutoNum type="arabicPeriod"/>
            </a:pPr>
            <a:r>
              <a:rPr lang="en-US" sz="1632" dirty="0"/>
              <a:t>Tumbling window – gets fired at a periodic time interval from a specified start date, while retaining state</a:t>
            </a:r>
          </a:p>
          <a:p>
            <a:r>
              <a:rPr lang="en-US" sz="1632" dirty="0"/>
              <a:t>It also provides ability to monitor pipeline runs and control trigger execution.</a:t>
            </a:r>
          </a:p>
          <a:p>
            <a:endParaRPr lang="en-US" sz="1632" dirty="0"/>
          </a:p>
          <a:p>
            <a:r>
              <a:rPr lang="en-US" sz="1632"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349241" y="738311"/>
            <a:ext cx="4365904" cy="5230925"/>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628732" y="4358702"/>
            <a:ext cx="5595620" cy="2518029"/>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549746" y="4429866"/>
            <a:ext cx="650879" cy="17486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6" y="1152407"/>
            <a:ext cx="10556482" cy="996876"/>
          </a:xfrm>
        </p:spPr>
        <p:txBody>
          <a:bodyPr/>
          <a:lstStyle/>
          <a:p>
            <a:pPr>
              <a:lnSpc>
                <a:spcPct val="150000"/>
              </a:lnSpc>
            </a:pPr>
            <a:r>
              <a:rPr lang="en-US" sz="1632" dirty="0"/>
              <a:t>Orchestration datasets describe data that is persisted. Once a dataset is defined, it can be used in pipelines and sources of data or as sinks of data. </a:t>
            </a:r>
            <a:endParaRPr lang="en-US" sz="112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078" y="2820073"/>
            <a:ext cx="2428224" cy="2031779"/>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827136" y="2149288"/>
            <a:ext cx="8287495" cy="4385893"/>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25865" y="4472818"/>
            <a:ext cx="934530" cy="24213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60395" y="4593887"/>
            <a:ext cx="176674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p:txBody>
          <a:bodyPr/>
          <a:lstStyle/>
          <a:p>
            <a:r>
              <a:rPr lang="en-US" dirty="0"/>
              <a:t>Data Movement</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35794" y="1152407"/>
            <a:ext cx="6369286" cy="5033227"/>
          </a:xfrm>
        </p:spPr>
        <p:txBody>
          <a:bodyPr/>
          <a:lstStyle/>
          <a:p>
            <a:pPr>
              <a:lnSpc>
                <a:spcPct val="150000"/>
              </a:lnSpc>
              <a:spcAft>
                <a:spcPts val="612"/>
              </a:spcAft>
            </a:pPr>
            <a:r>
              <a:rPr lang="en-US" sz="1836" b="1" dirty="0">
                <a:solidFill>
                  <a:schemeClr val="tx2"/>
                </a:solidFill>
                <a:latin typeface="+mj-lt"/>
              </a:rPr>
              <a:t>Scalable </a:t>
            </a:r>
          </a:p>
          <a:p>
            <a:pPr>
              <a:lnSpc>
                <a:spcPct val="100000"/>
              </a:lnSpc>
              <a:spcAft>
                <a:spcPts val="612"/>
              </a:spcAft>
            </a:pPr>
            <a:r>
              <a:rPr lang="en-US" sz="1632" dirty="0">
                <a:solidFill>
                  <a:schemeClr val="tx1"/>
                </a:solidFill>
              </a:rPr>
              <a:t>per job elasticity </a:t>
            </a:r>
          </a:p>
          <a:p>
            <a:pPr>
              <a:lnSpc>
                <a:spcPct val="100000"/>
              </a:lnSpc>
              <a:spcAft>
                <a:spcPts val="612"/>
              </a:spcAft>
            </a:pPr>
            <a:r>
              <a:rPr lang="en-US" sz="1632" dirty="0">
                <a:solidFill>
                  <a:schemeClr val="tx1"/>
                </a:solidFill>
              </a:rPr>
              <a:t>Up to 4 GB/s </a:t>
            </a:r>
          </a:p>
          <a:p>
            <a:pPr>
              <a:lnSpc>
                <a:spcPct val="100000"/>
              </a:lnSpc>
              <a:spcAft>
                <a:spcPts val="612"/>
              </a:spcAft>
            </a:pPr>
            <a:endParaRPr lang="en-US" sz="1632" dirty="0">
              <a:solidFill>
                <a:schemeClr val="tx1"/>
              </a:solidFill>
            </a:endParaRPr>
          </a:p>
          <a:p>
            <a:pPr>
              <a:lnSpc>
                <a:spcPct val="150000"/>
              </a:lnSpc>
              <a:spcAft>
                <a:spcPts val="612"/>
              </a:spcAft>
            </a:pPr>
            <a:r>
              <a:rPr lang="en-US" sz="1836" b="1" dirty="0">
                <a:solidFill>
                  <a:schemeClr val="tx2"/>
                </a:solidFill>
                <a:latin typeface="+mj-lt"/>
              </a:rPr>
              <a:t>Simple </a:t>
            </a:r>
          </a:p>
          <a:p>
            <a:pPr>
              <a:lnSpc>
                <a:spcPct val="100000"/>
              </a:lnSpc>
              <a:spcAft>
                <a:spcPts val="612"/>
              </a:spcAft>
            </a:pPr>
            <a:r>
              <a:rPr lang="en-US" sz="1632" dirty="0">
                <a:solidFill>
                  <a:schemeClr val="tx1"/>
                </a:solidFill>
              </a:rPr>
              <a:t>Visually author or via code (Python, </a:t>
            </a:r>
            <a:r>
              <a:rPr lang="en-US" sz="1632" dirty="0" err="1">
                <a:solidFill>
                  <a:schemeClr val="tx1"/>
                </a:solidFill>
              </a:rPr>
              <a:t>.Net</a:t>
            </a:r>
            <a:r>
              <a:rPr lang="en-US" sz="1632" dirty="0">
                <a:solidFill>
                  <a:schemeClr val="tx1"/>
                </a:solidFill>
              </a:rPr>
              <a:t>, etc.)  </a:t>
            </a:r>
          </a:p>
          <a:p>
            <a:pPr>
              <a:lnSpc>
                <a:spcPct val="100000"/>
              </a:lnSpc>
              <a:spcAft>
                <a:spcPts val="612"/>
              </a:spcAft>
            </a:pPr>
            <a:r>
              <a:rPr lang="en-US" sz="1632" dirty="0">
                <a:solidFill>
                  <a:schemeClr val="tx1"/>
                </a:solidFill>
              </a:rPr>
              <a:t>Serverless, no infrastructure to manage </a:t>
            </a:r>
          </a:p>
          <a:p>
            <a:pPr>
              <a:lnSpc>
                <a:spcPct val="100000"/>
              </a:lnSpc>
              <a:spcAft>
                <a:spcPts val="612"/>
              </a:spcAft>
            </a:pPr>
            <a:endParaRPr lang="en-US" sz="1632" dirty="0">
              <a:solidFill>
                <a:schemeClr val="tx1"/>
              </a:solidFill>
            </a:endParaRPr>
          </a:p>
          <a:p>
            <a:pPr>
              <a:lnSpc>
                <a:spcPct val="150000"/>
              </a:lnSpc>
              <a:spcAft>
                <a:spcPts val="612"/>
              </a:spcAft>
            </a:pPr>
            <a:r>
              <a:rPr lang="en-US" sz="1836" b="1" dirty="0">
                <a:solidFill>
                  <a:schemeClr val="tx2"/>
                </a:solidFill>
                <a:latin typeface="+mj-lt"/>
              </a:rPr>
              <a:t>Access all your data    </a:t>
            </a:r>
          </a:p>
          <a:p>
            <a:pPr>
              <a:lnSpc>
                <a:spcPct val="100000"/>
              </a:lnSpc>
              <a:spcAft>
                <a:spcPts val="612"/>
              </a:spcAft>
            </a:pPr>
            <a:r>
              <a:rPr lang="en-US" sz="1632" dirty="0">
                <a:solidFill>
                  <a:schemeClr val="tx1"/>
                </a:solidFill>
              </a:rPr>
              <a:t>90+ connectors provided and growing (cloud, on premises, SaaS)</a:t>
            </a:r>
          </a:p>
          <a:p>
            <a:pPr>
              <a:lnSpc>
                <a:spcPct val="100000"/>
              </a:lnSpc>
              <a:spcAft>
                <a:spcPts val="612"/>
              </a:spcAft>
            </a:pPr>
            <a:r>
              <a:rPr lang="en-US" sz="1632" dirty="0">
                <a:solidFill>
                  <a:schemeClr val="tx1"/>
                </a:solidFill>
              </a:rPr>
              <a:t>Data Movement as a Service: 25 points of presence worldwide  </a:t>
            </a:r>
          </a:p>
          <a:p>
            <a:pPr>
              <a:lnSpc>
                <a:spcPct val="100000"/>
              </a:lnSpc>
              <a:spcAft>
                <a:spcPts val="612"/>
              </a:spcAft>
            </a:pPr>
            <a:r>
              <a:rPr lang="en-US" sz="1632" dirty="0">
                <a:solidFill>
                  <a:schemeClr val="tx1"/>
                </a:solidFill>
              </a:rPr>
              <a:t>Self-hostable Integration Runtime for hybrid movement</a:t>
            </a:r>
          </a:p>
          <a:p>
            <a:pPr>
              <a:lnSpc>
                <a:spcPct val="150000"/>
              </a:lnSpc>
            </a:pPr>
            <a:endParaRPr lang="en-US" sz="1836"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316581" y="1760047"/>
            <a:ext cx="4363152" cy="3963445"/>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423029" y="895446"/>
          <a:ext cx="11822157" cy="5883708"/>
        </p:xfrm>
        <a:graphic>
          <a:graphicData uri="http://schemas.openxmlformats.org/drawingml/2006/table">
            <a:tbl>
              <a:tblPr firstRow="1">
                <a:tableStyleId>{93296810-A885-4BE3-A3E7-6D5BEEA58F35}</a:tableStyleId>
              </a:tblPr>
              <a:tblGrid>
                <a:gridCol w="1742619">
                  <a:extLst>
                    <a:ext uri="{9D8B030D-6E8A-4147-A177-3AD203B41FA5}">
                      <a16:colId xmlns:a16="http://schemas.microsoft.com/office/drawing/2014/main" val="1349382137"/>
                    </a:ext>
                  </a:extLst>
                </a:gridCol>
                <a:gridCol w="1178863">
                  <a:extLst>
                    <a:ext uri="{9D8B030D-6E8A-4147-A177-3AD203B41FA5}">
                      <a16:colId xmlns:a16="http://schemas.microsoft.com/office/drawing/2014/main" val="4003087427"/>
                    </a:ext>
                  </a:extLst>
                </a:gridCol>
                <a:gridCol w="1287588">
                  <a:extLst>
                    <a:ext uri="{9D8B030D-6E8A-4147-A177-3AD203B41FA5}">
                      <a16:colId xmlns:a16="http://schemas.microsoft.com/office/drawing/2014/main" val="1914756200"/>
                    </a:ext>
                  </a:extLst>
                </a:gridCol>
                <a:gridCol w="1471111">
                  <a:extLst>
                    <a:ext uri="{9D8B030D-6E8A-4147-A177-3AD203B41FA5}">
                      <a16:colId xmlns:a16="http://schemas.microsoft.com/office/drawing/2014/main" val="1156580412"/>
                    </a:ext>
                  </a:extLst>
                </a:gridCol>
                <a:gridCol w="1012659">
                  <a:extLst>
                    <a:ext uri="{9D8B030D-6E8A-4147-A177-3AD203B41FA5}">
                      <a16:colId xmlns:a16="http://schemas.microsoft.com/office/drawing/2014/main" val="1204242376"/>
                    </a:ext>
                  </a:extLst>
                </a:gridCol>
                <a:gridCol w="983434">
                  <a:extLst>
                    <a:ext uri="{9D8B030D-6E8A-4147-A177-3AD203B41FA5}">
                      <a16:colId xmlns:a16="http://schemas.microsoft.com/office/drawing/2014/main" val="3201287085"/>
                    </a:ext>
                  </a:extLst>
                </a:gridCol>
                <a:gridCol w="1427454">
                  <a:extLst>
                    <a:ext uri="{9D8B030D-6E8A-4147-A177-3AD203B41FA5}">
                      <a16:colId xmlns:a16="http://schemas.microsoft.com/office/drawing/2014/main" val="4198059753"/>
                    </a:ext>
                  </a:extLst>
                </a:gridCol>
                <a:gridCol w="1676814">
                  <a:extLst>
                    <a:ext uri="{9D8B030D-6E8A-4147-A177-3AD203B41FA5}">
                      <a16:colId xmlns:a16="http://schemas.microsoft.com/office/drawing/2014/main" val="3714147732"/>
                    </a:ext>
                  </a:extLst>
                </a:gridCol>
                <a:gridCol w="1041615">
                  <a:extLst>
                    <a:ext uri="{9D8B030D-6E8A-4147-A177-3AD203B41FA5}">
                      <a16:colId xmlns:a16="http://schemas.microsoft.com/office/drawing/2014/main" val="2009551186"/>
                    </a:ext>
                  </a:extLst>
                </a:gridCol>
              </a:tblGrid>
              <a:tr h="466302">
                <a:tc>
                  <a:txBody>
                    <a:bodyPr/>
                    <a:lstStyle/>
                    <a:p>
                      <a:pPr algn="ctr"/>
                      <a:r>
                        <a:rPr lang="en-US" sz="1200" dirty="0">
                          <a:latin typeface="+mn-lt"/>
                        </a:rPr>
                        <a:t>Azure (15)</a:t>
                      </a:r>
                      <a:endParaRPr lang="en-US" sz="1200" b="1" dirty="0">
                        <a:latin typeface="+mn-lt"/>
                      </a:endParaRPr>
                    </a:p>
                  </a:txBody>
                  <a:tcPr marL="93260" marR="93260" marT="46630" marB="4663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75000"/>
                      </a:schemeClr>
                    </a:solidFill>
                  </a:tcPr>
                </a:tc>
                <a:tc gridSpan="2">
                  <a:txBody>
                    <a:bodyPr/>
                    <a:lstStyle/>
                    <a:p>
                      <a:pPr algn="ctr"/>
                      <a:r>
                        <a:rPr lang="en-US" sz="1200" dirty="0">
                          <a:latin typeface="+mn-lt"/>
                        </a:rPr>
                        <a:t>Database &amp; DW (26)</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hMerge="1">
                  <a:txBody>
                    <a:bodyPr/>
                    <a:lstStyle/>
                    <a:p>
                      <a:endParaRPr lang="en-US"/>
                    </a:p>
                  </a:txBody>
                  <a:tcPr/>
                </a:tc>
                <a:tc>
                  <a:txBody>
                    <a:bodyPr/>
                    <a:lstStyle/>
                    <a:p>
                      <a:pPr algn="ctr"/>
                      <a:r>
                        <a:rPr lang="en-US" sz="1200" dirty="0">
                          <a:latin typeface="+mn-lt"/>
                        </a:rPr>
                        <a:t>File Storage (6)</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a:txBody>
                    <a:bodyPr/>
                    <a:lstStyle/>
                    <a:p>
                      <a:pPr algn="ctr"/>
                      <a:r>
                        <a:rPr lang="en-US" sz="1200" b="1" dirty="0">
                          <a:latin typeface="+mn-lt"/>
                        </a:rPr>
                        <a:t>File Formats(6)</a:t>
                      </a: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a:txBody>
                    <a:bodyPr/>
                    <a:lstStyle/>
                    <a:p>
                      <a:pPr algn="ctr"/>
                      <a:r>
                        <a:rPr lang="en-US" sz="1200" dirty="0">
                          <a:latin typeface="+mn-lt"/>
                        </a:rPr>
                        <a:t>NoSQL (3) </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gridSpan="2">
                  <a:txBody>
                    <a:bodyPr/>
                    <a:lstStyle/>
                    <a:p>
                      <a:pPr algn="ctr"/>
                      <a:r>
                        <a:rPr lang="en-US" sz="1200" dirty="0">
                          <a:latin typeface="+mn-lt"/>
                        </a:rPr>
                        <a:t>Services and App (28)</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hMerge="1">
                  <a:txBody>
                    <a:bodyPr/>
                    <a:lstStyle/>
                    <a:p>
                      <a:endParaRPr lang="en-US"/>
                    </a:p>
                  </a:txBody>
                  <a:tcPr/>
                </a:tc>
                <a:tc>
                  <a:txBody>
                    <a:bodyPr/>
                    <a:lstStyle/>
                    <a:p>
                      <a:pPr algn="ctr"/>
                      <a:r>
                        <a:rPr lang="en-US" sz="1200" dirty="0">
                          <a:latin typeface="+mn-lt"/>
                        </a:rPr>
                        <a:t>Generic (4)</a:t>
                      </a:r>
                      <a:endParaRPr lang="en-US" sz="1200" b="1" dirty="0">
                        <a:latin typeface="+mn-lt"/>
                      </a:endParaRPr>
                    </a:p>
                  </a:txBody>
                  <a:tcPr marL="93260" marR="93260" marT="46630" marB="4663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75000"/>
                      </a:schemeClr>
                    </a:solidFill>
                  </a:tcPr>
                </a:tc>
                <a:extLst>
                  <a:ext uri="{0D108BD9-81ED-4DB2-BD59-A6C34878D82A}">
                    <a16:rowId xmlns:a16="http://schemas.microsoft.com/office/drawing/2014/main" val="1794269896"/>
                  </a:ext>
                </a:extLst>
              </a:tr>
              <a:tr h="279056">
                <a:tc>
                  <a:txBody>
                    <a:bodyPr/>
                    <a:lstStyle/>
                    <a:p>
                      <a:pPr algn="ctr" fontAlgn="b"/>
                      <a:r>
                        <a:rPr lang="en-US" sz="1200" u="none" strike="noStrike" dirty="0">
                          <a:effectLst/>
                        </a:rPr>
                        <a:t>Blob storage</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Amazon Redshift</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Oracle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Amazon S3</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AVRO</a:t>
                      </a: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Cassandra</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Amazon MWS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Oracle Service Cloud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Generic HTTP</a:t>
                      </a:r>
                      <a:endParaRPr lang="en-US" sz="1200" b="0" i="0" u="none" strike="noStrike" dirty="0">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310504516"/>
                  </a:ext>
                </a:extLst>
              </a:tr>
              <a:tr h="279056">
                <a:tc>
                  <a:txBody>
                    <a:bodyPr/>
                    <a:lstStyle/>
                    <a:p>
                      <a:pPr algn="ctr" fontAlgn="b"/>
                      <a:r>
                        <a:rPr lang="en-US" sz="1200" u="none" strike="noStrike" dirty="0">
                          <a:effectLst/>
                        </a:rPr>
                        <a:t>Cosmos DB - SQL API</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Binary</a:t>
                      </a: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CDS for Apps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948024008"/>
                  </a:ext>
                </a:extLst>
              </a:tr>
              <a:tr h="379518">
                <a:tc>
                  <a:txBody>
                    <a:bodyPr/>
                    <a:lstStyle/>
                    <a:p>
                      <a:pPr algn="ctr" fontAlgn="b"/>
                      <a:r>
                        <a:rPr lang="en-US" sz="1200" u="none" strike="noStrike" dirty="0">
                          <a:effectLst/>
                        </a:rPr>
                        <a:t>Cosmos DB - MongoDB API</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Drill</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Delimited Text</a:t>
                      </a: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549057961"/>
                  </a:ext>
                </a:extLst>
              </a:tr>
              <a:tr h="379518">
                <a:tc>
                  <a:txBody>
                    <a:bodyPr/>
                    <a:lstStyle/>
                    <a:p>
                      <a:pPr algn="ctr" fontAlgn="b"/>
                      <a:r>
                        <a:rPr lang="en-US" sz="1200" u="none" strike="noStrike" dirty="0">
                          <a:effectLst/>
                        </a:rPr>
                        <a:t>Data Explorer</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Presto</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r>
                        <a:rPr lang="en-US" sz="1200" dirty="0">
                          <a:latin typeface="+mn-lt"/>
                        </a:rPr>
                        <a:t>JSON</a:t>
                      </a: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847148126"/>
                  </a:ext>
                </a:extLst>
              </a:tr>
              <a:tr h="379518">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Greenplum</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BW Open Hub</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HDFS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r>
                        <a:rPr lang="en-US" sz="1200" dirty="0">
                          <a:latin typeface="+mn-lt"/>
                        </a:rPr>
                        <a:t>ORC</a:t>
                      </a: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SF Service Cloud</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789527017"/>
                  </a:ext>
                </a:extLst>
              </a:tr>
              <a:tr h="372074">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HBase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BW via MDX</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SFTP</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r>
                        <a:rPr lang="en-US" sz="1200" dirty="0">
                          <a:latin typeface="+mn-lt"/>
                        </a:rPr>
                        <a:t>Parquet</a:t>
                      </a: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SF Marketing Cloud</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136698536"/>
                  </a:ext>
                </a:extLst>
              </a:tr>
              <a:tr h="372074">
                <a:tc>
                  <a:txBody>
                    <a:bodyPr/>
                    <a:lstStyle/>
                    <a:p>
                      <a:pPr algn="ctr" fontAlgn="b"/>
                      <a:r>
                        <a:rPr lang="en-US" sz="1200" u="none" strike="noStrike" dirty="0">
                          <a:effectLst/>
                        </a:rPr>
                        <a:t>Database for MariaDB</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HANA</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Google AdWords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C4C</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4245973491"/>
                  </a:ext>
                </a:extLst>
              </a:tr>
              <a:tr h="372074">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table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148086681"/>
                  </a:ext>
                </a:extLst>
              </a:tr>
              <a:tr h="372074">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Jira</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504456552"/>
                  </a:ext>
                </a:extLst>
              </a:tr>
              <a:tr h="372074">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Magento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710767065"/>
                  </a:ext>
                </a:extLst>
              </a:tr>
              <a:tr h="372074">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err="1">
                          <a:effectLst/>
                        </a:rPr>
                        <a:t>Marketo</a:t>
                      </a:r>
                      <a:r>
                        <a:rPr lang="en-US" sz="1200" u="none" strike="noStrike" dirty="0">
                          <a:effectLst/>
                        </a:rPr>
                        <a:t>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Square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447842383"/>
                  </a:ext>
                </a:extLst>
              </a:tr>
              <a:tr h="372074">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Teradata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Office 365</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Web table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493079572"/>
                  </a:ext>
                </a:extLst>
              </a:tr>
              <a:tr h="372074">
                <a:tc>
                  <a:txBody>
                    <a:bodyPr/>
                    <a:lstStyle/>
                    <a:p>
                      <a:pPr algn="ctr" fontAlgn="b"/>
                      <a:r>
                        <a:rPr lang="en-US" sz="1200" u="none" strike="noStrike" dirty="0">
                          <a:effectLst/>
                        </a:rPr>
                        <a:t>SQL Data Warehouse</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Xero</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08778324"/>
                  </a:ext>
                </a:extLst>
              </a:tr>
              <a:tr h="372074">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err="1">
                          <a:effectLst/>
                        </a:rPr>
                        <a:t>Zoho</a:t>
                      </a:r>
                      <a:r>
                        <a:rPr lang="en-US" sz="1200" u="none" strike="noStrike" dirty="0">
                          <a:effectLst/>
                        </a:rPr>
                        <a:t>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432505580"/>
                  </a:ext>
                </a:extLst>
              </a:tr>
              <a:tr h="372074">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34977" y="227014"/>
            <a:ext cx="9212260" cy="773112"/>
          </a:xfrm>
        </p:spPr>
        <p:txBody>
          <a:bodyPr/>
          <a:lstStyle/>
          <a:p>
            <a:r>
              <a:rPr lang="en-US" dirty="0">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561018"/>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569517">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marL="171450" indent="-171450" algn="l" fontAlgn="t">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Copy</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Pipelines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DataFrame</a:t>
                      </a:r>
                      <a:r>
                        <a:rPr lang="en-US" sz="1100" b="0" i="0" u="none" strike="noStrike" dirty="0">
                          <a:solidFill>
                            <a:srgbClr val="000000"/>
                          </a:solidFill>
                          <a:effectLst/>
                          <a:latin typeface="Calibri" panose="020F0502020204030204" pitchFamily="34" charset="0"/>
                        </a:rPr>
                        <a:t> </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Lake Organization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Gold, silver, bronze tiers of raw data refinement</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loading on prem data &amp; landing to Azure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cloud data</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file data sources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Polybase vs Copy (Preferred)</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Table optimization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CCI vs Heap</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7" name="Title 1">
            <a:extLst>
              <a:ext uri="{FF2B5EF4-FFF2-40B4-BE49-F238E27FC236}">
                <a16:creationId xmlns:a16="http://schemas.microsoft.com/office/drawing/2014/main" id="{E8E031E5-E0BD-403B-959E-6F49B64128ED}"/>
              </a:ext>
            </a:extLst>
          </p:cNvPr>
          <p:cNvSpPr>
            <a:spLocks noGrp="1"/>
          </p:cNvSpPr>
          <p:nvPr>
            <p:ph type="title"/>
          </p:nvPr>
        </p:nvSpPr>
        <p:spPr>
          <a:xfrm>
            <a:off x="215580" y="107142"/>
            <a:ext cx="12005314" cy="448228"/>
          </a:xfrm>
        </p:spPr>
        <p:txBody>
          <a:bodyPr/>
          <a:lstStyle/>
          <a:p>
            <a:r>
              <a:rPr lang="en-US" sz="2856" dirty="0">
                <a:cs typeface="Segoe UI"/>
              </a:rPr>
              <a:t>Design Presentation: Data Loading &amp; Data Lake Organization</a:t>
            </a:r>
            <a:endParaRPr lang="en-US" sz="2856" dirty="0"/>
          </a:p>
        </p:txBody>
      </p:sp>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697734"/>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CSA03P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7767132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96951" y="3106169"/>
            <a:ext cx="9327356" cy="498598"/>
          </a:xfrm>
        </p:spPr>
        <p:txBody>
          <a:bodyPr/>
          <a:lstStyle/>
          <a:p>
            <a:r>
              <a:rPr lang="en-US" dirty="0"/>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35794" y="1142881"/>
            <a:ext cx="5782443" cy="4092779"/>
          </a:xfrm>
        </p:spPr>
        <p:txBody>
          <a:bodyPr/>
          <a:lstStyle/>
          <a:p>
            <a:r>
              <a:rPr lang="en-US" dirty="0">
                <a:solidFill>
                  <a:schemeClr val="tx2"/>
                </a:solidFill>
              </a:rPr>
              <a:t>Overview</a:t>
            </a:r>
          </a:p>
          <a:p>
            <a:r>
              <a:rPr lang="en-US" sz="1632" dirty="0">
                <a:latin typeface="+mn-lt"/>
              </a:rPr>
              <a:t>Copies data from source to destination</a:t>
            </a:r>
          </a:p>
          <a:p>
            <a:endParaRPr lang="en-US" dirty="0">
              <a:solidFill>
                <a:schemeClr val="tx2"/>
              </a:solidFill>
            </a:endParaRPr>
          </a:p>
          <a:p>
            <a:r>
              <a:rPr lang="en-US" dirty="0">
                <a:solidFill>
                  <a:schemeClr val="tx2"/>
                </a:solidFill>
              </a:rPr>
              <a:t>Benefits</a:t>
            </a:r>
            <a:endParaRPr lang="en-US" sz="1632" dirty="0">
              <a:latin typeface="+mn-lt"/>
            </a:endParaRPr>
          </a:p>
          <a:p>
            <a:r>
              <a:rPr lang="en-US" sz="1632" dirty="0">
                <a:latin typeface="+mn-lt"/>
              </a:rPr>
              <a:t>Retrieves data from all files from the folder and all its subfolders.</a:t>
            </a:r>
          </a:p>
          <a:p>
            <a:r>
              <a:rPr lang="en-US" sz="1632" dirty="0">
                <a:latin typeface="+mn-lt"/>
              </a:rPr>
              <a:t>Supports multiple locations from the same storage account, separated by comma</a:t>
            </a:r>
          </a:p>
          <a:p>
            <a:r>
              <a:rPr lang="en-US" sz="1632" dirty="0">
                <a:latin typeface="+mn-lt"/>
              </a:rPr>
              <a:t>Supports Azure Data Lake Storage (ADLS) Gen 2 and Azure Blob Storage.</a:t>
            </a:r>
          </a:p>
          <a:p>
            <a:r>
              <a:rPr lang="en-US" sz="1632" dirty="0">
                <a:latin typeface="+mn-lt"/>
              </a:rPr>
              <a:t>Supports CSV, PARQUET, ORC file formats </a:t>
            </a:r>
          </a:p>
          <a:p>
            <a:endParaRPr lang="en-US" sz="1632" dirty="0">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928792" y="981076"/>
            <a:ext cx="4908978" cy="2976199"/>
          </a:xfrm>
          <a:prstGeom prst="rect">
            <a:avLst/>
          </a:prstGeom>
          <a:ln>
            <a:solidFill>
              <a:schemeClr val="bg2">
                <a:lumMod val="50000"/>
              </a:schemeClr>
            </a:solidFill>
          </a:ln>
        </p:spPr>
        <p:txBody>
          <a:bodyPr wrap="square">
            <a:spAutoFit/>
          </a:bodyPr>
          <a:lstStyle/>
          <a:p>
            <a:pPr defTabSz="932597" fontAlgn="base">
              <a:defRPr/>
            </a:pPr>
            <a:r>
              <a:rPr lang="en-US" sz="1224" dirty="0">
                <a:solidFill>
                  <a:srgbClr val="0000FF"/>
                </a:solidFill>
                <a:latin typeface="Calibri" panose="020F0502020204030204" pitchFamily="34" charset="0"/>
                <a:cs typeface="Calibri" panose="020F0502020204030204" pitchFamily="34" charset="0"/>
              </a:rPr>
              <a:t>COPY</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INTO</a:t>
            </a:r>
            <a:r>
              <a:rPr lang="en-US" sz="1224" dirty="0">
                <a:solidFill>
                  <a:srgbClr val="000000"/>
                </a:solidFill>
                <a:latin typeface="Calibri" panose="020F0502020204030204" pitchFamily="34" charset="0"/>
                <a:cs typeface="Calibri" panose="020F0502020204030204" pitchFamily="34" charset="0"/>
              </a:rPr>
              <a:t> test_1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'https://XXX.blob.core.windows.net/</a:t>
            </a:r>
            <a:r>
              <a:rPr lang="en-US" sz="1224" dirty="0" err="1">
                <a:solidFill>
                  <a:srgbClr val="FF0000"/>
                </a:solidFill>
                <a:latin typeface="Calibri" panose="020F0502020204030204" pitchFamily="34" charset="0"/>
                <a:cs typeface="Calibri" panose="020F0502020204030204" pitchFamily="34" charset="0"/>
              </a:rPr>
              <a:t>customerdatasets</a:t>
            </a:r>
            <a:r>
              <a:rPr lang="en-US" sz="1224" dirty="0">
                <a:solidFill>
                  <a:srgbClr val="FF0000"/>
                </a:solidFill>
                <a:latin typeface="Calibri" panose="020F0502020204030204" pitchFamily="34" charset="0"/>
                <a:cs typeface="Calibri" panose="020F0502020204030204" pitchFamily="34" charset="0"/>
              </a:rPr>
              <a:t>/test_1.txt'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WITH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FILE_TYPE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'CSV'</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CREDENTIAL</a:t>
            </a:r>
            <a:r>
              <a:rPr lang="en-US" sz="1224" dirty="0">
                <a:solidFill>
                  <a:srgbClr val="808080"/>
                </a:solidFill>
                <a:latin typeface="Calibri" panose="020F0502020204030204" pitchFamily="34" charset="0"/>
                <a:cs typeface="Calibri" panose="020F0502020204030204" pitchFamily="34" charset="0"/>
              </a:rPr>
              <a:t>=(IDENTITY= </a:t>
            </a:r>
            <a:r>
              <a:rPr lang="en-US" sz="1224" dirty="0">
                <a:solidFill>
                  <a:srgbClr val="FF0000"/>
                </a:solidFill>
                <a:latin typeface="Calibri" panose="020F0502020204030204" pitchFamily="34" charset="0"/>
                <a:cs typeface="Calibri" panose="020F0502020204030204" pitchFamily="34" charset="0"/>
              </a:rPr>
              <a:t>'Shared Access Signature'</a:t>
            </a:r>
            <a:r>
              <a:rPr lang="en-US" sz="1224" dirty="0">
                <a:solidFill>
                  <a:srgbClr val="808080"/>
                </a:solidFill>
                <a:latin typeface="Calibri" panose="020F0502020204030204" pitchFamily="34" charset="0"/>
                <a:cs typeface="Calibri" panose="020F0502020204030204" pitchFamily="34" charset="0"/>
              </a:rPr>
              <a:t>, SECRET=</a:t>
            </a:r>
            <a:r>
              <a:rPr lang="en-US" sz="1224" dirty="0">
                <a:solidFill>
                  <a:srgbClr val="FF0000"/>
                </a:solidFill>
                <a:latin typeface="Calibri" panose="020F0502020204030204" pitchFamily="34" charset="0"/>
                <a:cs typeface="Calibri" panose="020F0502020204030204" pitchFamily="34" charset="0"/>
              </a:rPr>
              <a:t>'&lt;</a:t>
            </a:r>
            <a:r>
              <a:rPr lang="en-US" sz="1224" dirty="0" err="1">
                <a:solidFill>
                  <a:srgbClr val="FF0000"/>
                </a:solidFill>
                <a:latin typeface="Calibri" panose="020F0502020204030204" pitchFamily="34" charset="0"/>
                <a:cs typeface="Calibri" panose="020F0502020204030204" pitchFamily="34" charset="0"/>
              </a:rPr>
              <a:t>Your_SAS_Token</a:t>
            </a:r>
            <a:r>
              <a:rPr lang="en-US" sz="1224" dirty="0">
                <a:solidFill>
                  <a:srgbClr val="FF0000"/>
                </a:solidFill>
                <a:latin typeface="Calibri" panose="020F0502020204030204" pitchFamily="34" charset="0"/>
                <a:cs typeface="Calibri" panose="020F0502020204030204" pitchFamily="34" charset="0"/>
              </a:rPr>
              <a:t>&gt;')</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FIELDQUOTE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'0X0A'</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ENCODING</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'UTF8'</a:t>
            </a:r>
            <a:r>
              <a:rPr lang="en-US" sz="1224" dirty="0">
                <a:solidFill>
                  <a:srgbClr val="7F7F7F"/>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DATEFORMAT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ymd</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7F7F7F"/>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MAXERRORS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10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ERRORFILE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errorsfolder</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008000"/>
                </a:solidFill>
                <a:latin typeface="Calibri" panose="020F0502020204030204" pitchFamily="34" charset="0"/>
                <a:cs typeface="Calibri" panose="020F0502020204030204" pitchFamily="34" charset="0"/>
              </a:rPr>
              <a:t>--path starting from the storage container,</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IDENTITY_INSERT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928792" y="4627211"/>
            <a:ext cx="5068712" cy="1439117"/>
          </a:xfrm>
          <a:prstGeom prst="rect">
            <a:avLst/>
          </a:prstGeom>
          <a:ln>
            <a:solidFill>
              <a:schemeClr val="bg2">
                <a:lumMod val="50000"/>
              </a:schemeClr>
            </a:solidFill>
          </a:ln>
        </p:spPr>
        <p:txBody>
          <a:bodyPr wrap="square">
            <a:spAutoFit/>
          </a:bodyPr>
          <a:lstStyle/>
          <a:p>
            <a:pPr defTabSz="932597" fontAlgn="base">
              <a:defRPr/>
            </a:pPr>
            <a:r>
              <a:rPr lang="en-US" sz="1224" dirty="0">
                <a:solidFill>
                  <a:srgbClr val="0000FF"/>
                </a:solidFill>
                <a:latin typeface="Calibri" panose="020F0502020204030204" pitchFamily="34" charset="0"/>
                <a:cs typeface="Calibri" panose="020F0502020204030204" pitchFamily="34" charset="0"/>
              </a:rPr>
              <a:t>COPY</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INTO</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test_parquet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'https://XXX.blob.core.windows.net/</a:t>
            </a:r>
            <a:r>
              <a:rPr lang="en-US" sz="1224" dirty="0" err="1">
                <a:solidFill>
                  <a:srgbClr val="FF0000"/>
                </a:solidFill>
                <a:latin typeface="Calibri" panose="020F0502020204030204" pitchFamily="34" charset="0"/>
                <a:cs typeface="Calibri" panose="020F0502020204030204" pitchFamily="34" charset="0"/>
              </a:rPr>
              <a:t>customerdatasets</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test.parquet</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WITH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FILE_FORMAT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myFileFormat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CREDENTIAL</a:t>
            </a:r>
            <a:r>
              <a:rPr lang="en-US" sz="1224" dirty="0">
                <a:solidFill>
                  <a:srgbClr val="808080"/>
                </a:solidFill>
                <a:latin typeface="Calibri" panose="020F0502020204030204" pitchFamily="34" charset="0"/>
                <a:cs typeface="Calibri" panose="020F0502020204030204" pitchFamily="34" charset="0"/>
              </a:rPr>
              <a:t>=(IDENTITY= </a:t>
            </a:r>
            <a:r>
              <a:rPr lang="en-US" sz="1224" dirty="0">
                <a:solidFill>
                  <a:srgbClr val="FF0000"/>
                </a:solidFill>
                <a:latin typeface="Calibri" panose="020F0502020204030204" pitchFamily="34" charset="0"/>
                <a:cs typeface="Calibri" panose="020F0502020204030204" pitchFamily="34" charset="0"/>
              </a:rPr>
              <a:t>'Shared Access Signature'</a:t>
            </a:r>
            <a:r>
              <a:rPr lang="en-US" sz="1224" dirty="0">
                <a:solidFill>
                  <a:srgbClr val="808080"/>
                </a:solidFill>
                <a:latin typeface="Calibri" panose="020F0502020204030204" pitchFamily="34" charset="0"/>
                <a:cs typeface="Calibri" panose="020F0502020204030204" pitchFamily="34" charset="0"/>
              </a:rPr>
              <a:t>, SECRET=</a:t>
            </a:r>
            <a:r>
              <a:rPr lang="en-US" sz="1224" dirty="0">
                <a:solidFill>
                  <a:srgbClr val="FF0000"/>
                </a:solidFill>
                <a:latin typeface="Calibri" panose="020F0502020204030204" pitchFamily="34" charset="0"/>
                <a:cs typeface="Calibri" panose="020F0502020204030204" pitchFamily="34" charset="0"/>
              </a:rPr>
              <a:t>'&lt;</a:t>
            </a:r>
            <a:r>
              <a:rPr lang="en-US" sz="1224" dirty="0" err="1">
                <a:solidFill>
                  <a:srgbClr val="FF0000"/>
                </a:solidFill>
                <a:latin typeface="Calibri" panose="020F0502020204030204" pitchFamily="34" charset="0"/>
                <a:cs typeface="Calibri" panose="020F0502020204030204" pitchFamily="34" charset="0"/>
              </a:rPr>
              <a:t>Your_SAS_Token</a:t>
            </a:r>
            <a:r>
              <a:rPr lang="en-US" sz="1224" dirty="0">
                <a:solidFill>
                  <a:srgbClr val="FF0000"/>
                </a:solidFill>
                <a:latin typeface="Calibri" panose="020F0502020204030204" pitchFamily="34" charset="0"/>
                <a:cs typeface="Calibri" panose="020F0502020204030204" pitchFamily="34" charset="0"/>
              </a:rPr>
              <a:t>&gt;')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35795" y="1152407"/>
            <a:ext cx="5666570" cy="577947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836" dirty="0">
                <a:solidFill>
                  <a:schemeClr val="tx2"/>
                </a:solidFill>
              </a:rPr>
              <a:t>Overview</a:t>
            </a:r>
            <a:endParaRPr lang="en-US" dirty="0">
              <a:solidFill>
                <a:schemeClr val="tx2"/>
              </a:solidFill>
            </a:endParaRPr>
          </a:p>
          <a:p>
            <a:pPr>
              <a:lnSpc>
                <a:spcPct val="150000"/>
              </a:lnSpc>
            </a:pPr>
            <a:r>
              <a:rPr lang="en-US" sz="1632" dirty="0"/>
              <a:t>Creates an external table and then exports results of the Select statement. These operations will import data into the database for the duration of the query</a:t>
            </a:r>
          </a:p>
          <a:p>
            <a:r>
              <a:rPr lang="en-US" sz="1632" dirty="0"/>
              <a:t>Steps:</a:t>
            </a:r>
          </a:p>
          <a:p>
            <a:pPr marL="466298" indent="-466298">
              <a:buFont typeface="Wingdings" panose="05000000000000000000" pitchFamily="2" charset="2"/>
              <a:buAutoNum type="arabicPeriod"/>
            </a:pPr>
            <a:r>
              <a:rPr lang="en-US" sz="1632" dirty="0"/>
              <a:t>Create Master Key</a:t>
            </a:r>
          </a:p>
          <a:p>
            <a:pPr marL="466298" indent="-466298">
              <a:buFont typeface="Wingdings" panose="05000000000000000000" pitchFamily="2" charset="2"/>
              <a:buAutoNum type="arabicPeriod"/>
            </a:pPr>
            <a:r>
              <a:rPr lang="en-US" sz="1632" dirty="0"/>
              <a:t>Create Credentials</a:t>
            </a:r>
          </a:p>
          <a:p>
            <a:pPr marL="466298" indent="-466298">
              <a:buFont typeface="Wingdings" panose="05000000000000000000" pitchFamily="2" charset="2"/>
              <a:buAutoNum type="arabicPeriod"/>
            </a:pPr>
            <a:r>
              <a:rPr lang="en-US" sz="1632" dirty="0"/>
              <a:t>Create External Data Source</a:t>
            </a:r>
          </a:p>
          <a:p>
            <a:pPr marL="466298" indent="-466298">
              <a:buFont typeface="Wingdings" panose="05000000000000000000" pitchFamily="2" charset="2"/>
              <a:buAutoNum type="arabicPeriod"/>
            </a:pPr>
            <a:r>
              <a:rPr lang="en-US" sz="1632" dirty="0"/>
              <a:t>Create External Data Format</a:t>
            </a:r>
          </a:p>
          <a:p>
            <a:pPr marL="466298" indent="-466298">
              <a:buFont typeface="Wingdings" panose="05000000000000000000" pitchFamily="2" charset="2"/>
              <a:buAutoNum type="arabicPeriod"/>
            </a:pPr>
            <a:r>
              <a:rPr lang="en-US" sz="1632" dirty="0"/>
              <a:t>Create External Table</a:t>
            </a:r>
          </a:p>
          <a:p>
            <a:endParaRPr lang="en-US" dirty="0"/>
          </a:p>
          <a:p>
            <a:endParaRPr lang="en-US" dirty="0"/>
          </a:p>
        </p:txBody>
      </p:sp>
      <p:sp>
        <p:nvSpPr>
          <p:cNvPr id="12" name="Rectangle 11">
            <a:extLst>
              <a:ext uri="{FF2B5EF4-FFF2-40B4-BE49-F238E27FC236}">
                <a16:creationId xmlns:a16="http://schemas.microsoft.com/office/drawing/2014/main" id="{682BBBDB-C511-46D3-8AC1-90C52CCAD1C0}"/>
              </a:ext>
            </a:extLst>
          </p:cNvPr>
          <p:cNvSpPr/>
          <p:nvPr/>
        </p:nvSpPr>
        <p:spPr>
          <a:xfrm>
            <a:off x="7056437" y="1000126"/>
            <a:ext cx="6217356" cy="6309462"/>
          </a:xfrm>
          <a:prstGeom prst="rect">
            <a:avLst/>
          </a:prstGeom>
        </p:spPr>
        <p:txBody>
          <a:bodyPr>
            <a:spAutoFit/>
          </a:bodyPr>
          <a:lstStyle/>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MASTER</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KEY</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ENCRYPTION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PASSWORD</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'S0me!nfo'</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DATABASE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SCOPED</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CREDENTIAL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IDENTITY</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'&lt;</a:t>
            </a:r>
            <a:r>
              <a:rPr lang="en-US" sz="1224"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24" dirty="0">
                <a:solidFill>
                  <a:srgbClr val="FF0000"/>
                </a:solidFill>
                <a:highlight>
                  <a:srgbClr val="FFFFFF"/>
                </a:highlight>
                <a:latin typeface="Calibri" panose="020F0502020204030204" pitchFamily="34" charset="0"/>
                <a:cs typeface="Calibri" panose="020F0502020204030204" pitchFamily="34" charset="0"/>
              </a:rPr>
              <a:t>&gt;'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SECRET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'&lt;</a:t>
            </a:r>
            <a:r>
              <a:rPr lang="en-US" sz="1224"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24" dirty="0">
                <a:solidFill>
                  <a:srgbClr val="FF0000"/>
                </a:solidFill>
                <a:highlight>
                  <a:srgbClr val="FFFFFF"/>
                </a:highlight>
                <a:latin typeface="Calibri" panose="020F0502020204030204" pitchFamily="34" charset="0"/>
                <a:cs typeface="Calibri" panose="020F0502020204030204" pitchFamily="34" charset="0"/>
              </a:rPr>
              <a:t>&gt;'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EXTERNAL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DATA</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SOURCE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fr-FR" sz="1224" dirty="0">
                <a:solidFill>
                  <a:srgbClr val="808080"/>
                </a:solidFill>
                <a:highlight>
                  <a:srgbClr val="FFFFFF"/>
                </a:highlight>
                <a:latin typeface="Calibri" panose="020F0502020204030204" pitchFamily="34" charset="0"/>
                <a:cs typeface="Calibri" panose="020F0502020204030204" pitchFamily="34" charset="0"/>
              </a:rPr>
              <a:t>(</a:t>
            </a:r>
            <a:r>
              <a:rPr lang="fr-FR" sz="1224" dirty="0">
                <a:solidFill>
                  <a:srgbClr val="000000"/>
                </a:solidFill>
                <a:highlight>
                  <a:srgbClr val="FFFFFF"/>
                </a:highlight>
                <a:latin typeface="Calibri" panose="020F0502020204030204" pitchFamily="34" charset="0"/>
                <a:cs typeface="Calibri" panose="020F0502020204030204" pitchFamily="34" charset="0"/>
              </a:rPr>
              <a:t>    </a:t>
            </a:r>
            <a:r>
              <a:rPr lang="fr-FR" sz="1224" dirty="0">
                <a:solidFill>
                  <a:srgbClr val="0000FF"/>
                </a:solidFill>
                <a:highlight>
                  <a:srgbClr val="FFFFFF"/>
                </a:highlight>
                <a:latin typeface="Calibri" panose="020F0502020204030204" pitchFamily="34" charset="0"/>
                <a:cs typeface="Calibri" panose="020F0502020204030204" pitchFamily="34" charset="0"/>
              </a:rPr>
              <a:t>LOCATION</a:t>
            </a:r>
            <a:r>
              <a:rPr lang="fr-FR" sz="1224" dirty="0">
                <a:solidFill>
                  <a:srgbClr val="000000"/>
                </a:solidFill>
                <a:highlight>
                  <a:srgbClr val="FFFFFF"/>
                </a:highlight>
                <a:latin typeface="Calibri" panose="020F0502020204030204" pitchFamily="34" charset="0"/>
                <a:cs typeface="Calibri" panose="020F0502020204030204" pitchFamily="34" charset="0"/>
              </a:rPr>
              <a:t>   </a:t>
            </a:r>
            <a:r>
              <a:rPr lang="fr-FR" sz="1224" dirty="0">
                <a:solidFill>
                  <a:srgbClr val="808080"/>
                </a:solidFill>
                <a:highlight>
                  <a:srgbClr val="FFFFFF"/>
                </a:highlight>
                <a:latin typeface="Calibri" panose="020F0502020204030204" pitchFamily="34" charset="0"/>
                <a:cs typeface="Calibri" panose="020F0502020204030204" pitchFamily="34" charset="0"/>
              </a:rPr>
              <a:t>=</a:t>
            </a:r>
            <a:r>
              <a:rPr lang="fr-FR" sz="1224" dirty="0">
                <a:solidFill>
                  <a:srgbClr val="000000"/>
                </a:solidFill>
                <a:highlight>
                  <a:srgbClr val="FFFFFF"/>
                </a:highlight>
                <a:latin typeface="Calibri" panose="020F0502020204030204" pitchFamily="34" charset="0"/>
                <a:cs typeface="Calibri" panose="020F0502020204030204" pitchFamily="34" charset="0"/>
              </a:rPr>
              <a:t> </a:t>
            </a:r>
            <a:r>
              <a:rPr lang="fr-FR" sz="1224" dirty="0">
                <a:solidFill>
                  <a:srgbClr val="FF0000"/>
                </a:solidFill>
                <a:highlight>
                  <a:srgbClr val="FFFFFF"/>
                </a:highlight>
                <a:latin typeface="Calibri" panose="020F0502020204030204" pitchFamily="34" charset="0"/>
                <a:cs typeface="Calibri" panose="020F0502020204030204" pitchFamily="34" charset="0"/>
              </a:rPr>
              <a:t>'</a:t>
            </a:r>
            <a:r>
              <a:rPr lang="fr-FR" sz="1224" dirty="0" err="1">
                <a:solidFill>
                  <a:srgbClr val="FF0000"/>
                </a:solidFill>
                <a:highlight>
                  <a:srgbClr val="FFFFFF"/>
                </a:highlight>
                <a:latin typeface="Calibri" panose="020F0502020204030204" pitchFamily="34" charset="0"/>
                <a:cs typeface="Calibri" panose="020F0502020204030204" pitchFamily="34" charset="0"/>
              </a:rPr>
              <a:t>wasbs</a:t>
            </a:r>
            <a:r>
              <a:rPr lang="fr-FR" sz="1224"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CREDENTIAL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TYPE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HADOOP</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EXTERNAL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FILE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FF"/>
                </a:solidFill>
                <a:highlight>
                  <a:srgbClr val="FFFFFF"/>
                </a:highlight>
                <a:latin typeface="Calibri" panose="020F0502020204030204" pitchFamily="34" charset="0"/>
                <a:cs typeface="Calibri" panose="020F0502020204030204" pitchFamily="34" charset="0"/>
              </a:rPr>
              <a:t>FORMAT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FORMAT_TYPE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FIRST_ROW</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2</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EXTERNAL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TABLE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dbo</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LOCATION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DATA_SOURCE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FILE_FORMAT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SELECT</a:t>
            </a:r>
            <a:r>
              <a:rPr lang="en-US" sz="1224" dirty="0">
                <a:solidFill>
                  <a:srgbClr val="000000"/>
                </a:solidFill>
                <a:highlight>
                  <a:srgbClr val="FFFFFF"/>
                </a:highlight>
                <a:latin typeface="Calibri" panose="020F0502020204030204" pitchFamily="34" charset="0"/>
                <a:cs typeface="Calibri" panose="020F0502020204030204" pitchFamily="34" charset="0"/>
              </a:rPr>
              <a:t> T1</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FROM</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dbo</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24" dirty="0">
                <a:solidFill>
                  <a:srgbClr val="000000"/>
                </a:solidFill>
                <a:highlight>
                  <a:srgbClr val="FFFFFF"/>
                </a:highlight>
                <a:latin typeface="Calibri" panose="020F0502020204030204" pitchFamily="34" charset="0"/>
                <a:cs typeface="Calibri" panose="020F0502020204030204" pitchFamily="34" charset="0"/>
              </a:rPr>
              <a:t> T1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dbo</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24" dirty="0">
                <a:solidFill>
                  <a:srgbClr val="000000"/>
                </a:solidFill>
                <a:highlight>
                  <a:srgbClr val="FFFFFF"/>
                </a:highlight>
                <a:latin typeface="Calibri" panose="020F0502020204030204" pitchFamily="34" charset="0"/>
                <a:cs typeface="Calibri" panose="020F0502020204030204" pitchFamily="34" charset="0"/>
              </a:rPr>
              <a:t> T2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ON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T1</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CustomerKey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T2</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CustomerKey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OPTION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HASH</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595914" y="1466097"/>
            <a:ext cx="5316593" cy="4056110"/>
          </a:xfrm>
        </p:spPr>
        <p:txBody>
          <a:bodyPr/>
          <a:lstStyle/>
          <a:p>
            <a:pPr marL="246102" indent="-233797">
              <a:spcBef>
                <a:spcPts val="392"/>
              </a:spcBef>
              <a:buFont typeface="Arial"/>
              <a:buChar char="•"/>
              <a:tabLst>
                <a:tab pos="246750" algn="l"/>
              </a:tabLst>
            </a:pPr>
            <a:r>
              <a:rPr lang="en-US" sz="2856" spc="-20" dirty="0">
                <a:latin typeface="Calibri"/>
                <a:cs typeface="Calibri"/>
              </a:rPr>
              <a:t>Polybase</a:t>
            </a:r>
            <a:endParaRPr lang="en-US" sz="2856" dirty="0">
              <a:latin typeface="Calibri"/>
              <a:cs typeface="Calibri"/>
            </a:endParaRPr>
          </a:p>
          <a:p>
            <a:pPr marL="712400" lvl="1" indent="-233797">
              <a:spcBef>
                <a:spcPts val="250"/>
              </a:spcBef>
              <a:buFont typeface="Arial"/>
              <a:buChar char="•"/>
              <a:tabLst>
                <a:tab pos="713048" algn="l"/>
              </a:tabLst>
            </a:pPr>
            <a:r>
              <a:rPr lang="en-US" sz="2448" dirty="0">
                <a:latin typeface="Calibri"/>
                <a:cs typeface="Calibri"/>
              </a:rPr>
              <a:t>GA,</a:t>
            </a:r>
            <a:r>
              <a:rPr lang="en-US" sz="2448" spc="-5" dirty="0">
                <a:latin typeface="Calibri"/>
                <a:cs typeface="Calibri"/>
              </a:rPr>
              <a:t> </a:t>
            </a:r>
            <a:r>
              <a:rPr lang="en-US" sz="2448" spc="-10" dirty="0">
                <a:latin typeface="Calibri"/>
                <a:cs typeface="Calibri"/>
              </a:rPr>
              <a:t>stable</a:t>
            </a:r>
            <a:endParaRPr lang="en-US" sz="2448" dirty="0">
              <a:latin typeface="Calibri"/>
              <a:cs typeface="Calibri"/>
            </a:endParaRPr>
          </a:p>
          <a:p>
            <a:pPr marL="712400" lvl="1" indent="-233797">
              <a:spcBef>
                <a:spcPts val="219"/>
              </a:spcBef>
              <a:buFont typeface="Arial"/>
              <a:buChar char="•"/>
              <a:tabLst>
                <a:tab pos="713048" algn="l"/>
              </a:tabLst>
            </a:pPr>
            <a:r>
              <a:rPr lang="en-US" sz="2448" dirty="0">
                <a:latin typeface="Calibri"/>
                <a:cs typeface="Calibri"/>
              </a:rPr>
              <a:t>Needs </a:t>
            </a:r>
            <a:r>
              <a:rPr lang="en-US" sz="2448" spc="-15" dirty="0">
                <a:latin typeface="Calibri"/>
                <a:cs typeface="Calibri"/>
              </a:rPr>
              <a:t>CONTROL</a:t>
            </a:r>
            <a:r>
              <a:rPr lang="en-US" sz="2448" spc="-71" dirty="0">
                <a:latin typeface="Calibri"/>
                <a:cs typeface="Calibri"/>
              </a:rPr>
              <a:t> </a:t>
            </a:r>
            <a:r>
              <a:rPr lang="en-US" sz="2448" dirty="0">
                <a:latin typeface="Calibri"/>
                <a:cs typeface="Calibri"/>
              </a:rPr>
              <a:t>permission</a:t>
            </a:r>
          </a:p>
          <a:p>
            <a:pPr marL="712400" lvl="1" indent="-233797">
              <a:spcBef>
                <a:spcPts val="208"/>
              </a:spcBef>
              <a:buFont typeface="Arial"/>
              <a:buChar char="•"/>
              <a:tabLst>
                <a:tab pos="713048" algn="l"/>
              </a:tabLst>
            </a:pPr>
            <a:r>
              <a:rPr lang="en-US" sz="2448" spc="-20" dirty="0">
                <a:latin typeface="Calibri"/>
                <a:cs typeface="Calibri"/>
              </a:rPr>
              <a:t>Fastest </a:t>
            </a:r>
            <a:r>
              <a:rPr lang="en-US" sz="2448" spc="-10" dirty="0">
                <a:latin typeface="Calibri"/>
                <a:cs typeface="Calibri"/>
              </a:rPr>
              <a:t>(at</a:t>
            </a:r>
            <a:r>
              <a:rPr lang="en-US" sz="2448" spc="-36" dirty="0">
                <a:latin typeface="Calibri"/>
                <a:cs typeface="Calibri"/>
              </a:rPr>
              <a:t> </a:t>
            </a:r>
            <a:r>
              <a:rPr lang="en-US" sz="2448" spc="-10" dirty="0">
                <a:latin typeface="Calibri"/>
                <a:cs typeface="Calibri"/>
              </a:rPr>
              <a:t>present)</a:t>
            </a:r>
            <a:endParaRPr lang="en-US" sz="2448" dirty="0">
              <a:latin typeface="Calibri"/>
              <a:cs typeface="Calibri"/>
            </a:endParaRPr>
          </a:p>
          <a:p>
            <a:pPr marL="712400" lvl="1" indent="-233797">
              <a:spcBef>
                <a:spcPts val="219"/>
              </a:spcBef>
              <a:buFont typeface="Arial"/>
              <a:buChar char="•"/>
              <a:tabLst>
                <a:tab pos="713048" algn="l"/>
              </a:tabLst>
            </a:pPr>
            <a:r>
              <a:rPr lang="en-US" sz="2448" spc="-5" dirty="0">
                <a:latin typeface="Calibri"/>
                <a:cs typeface="Calibri"/>
              </a:rPr>
              <a:t>Challenges:</a:t>
            </a:r>
            <a:endParaRPr lang="en-US" sz="2448" dirty="0">
              <a:latin typeface="Calibri"/>
              <a:cs typeface="Calibri"/>
            </a:endParaRPr>
          </a:p>
          <a:p>
            <a:pPr marL="1178698" lvl="2" indent="-233797">
              <a:spcBef>
                <a:spcPts val="290"/>
              </a:spcBef>
              <a:buFont typeface="Arial"/>
              <a:buChar char="•"/>
              <a:tabLst>
                <a:tab pos="1178698" algn="l"/>
                <a:tab pos="1179346" algn="l"/>
              </a:tabLst>
            </a:pPr>
            <a:r>
              <a:rPr lang="en-US" sz="2040" spc="-15" dirty="0">
                <a:latin typeface="Calibri"/>
                <a:cs typeface="Calibri"/>
              </a:rPr>
              <a:t>Row</a:t>
            </a:r>
            <a:r>
              <a:rPr lang="en-US" sz="2040" spc="-31" dirty="0">
                <a:latin typeface="Calibri"/>
                <a:cs typeface="Calibri"/>
              </a:rPr>
              <a:t> </a:t>
            </a:r>
            <a:r>
              <a:rPr lang="en-US" sz="2040" spc="-5" dirty="0">
                <a:latin typeface="Calibri"/>
                <a:cs typeface="Calibri"/>
              </a:rPr>
              <a:t>width</a:t>
            </a:r>
            <a:endParaRPr lang="en-US" sz="2040" dirty="0">
              <a:latin typeface="Calibri"/>
              <a:cs typeface="Calibri"/>
            </a:endParaRPr>
          </a:p>
          <a:p>
            <a:pPr marL="1178698" lvl="2" indent="-233797">
              <a:spcBef>
                <a:spcPts val="265"/>
              </a:spcBef>
              <a:buFont typeface="Arial"/>
              <a:buChar char="•"/>
              <a:tabLst>
                <a:tab pos="1178698" algn="l"/>
                <a:tab pos="1179346" algn="l"/>
              </a:tabLst>
            </a:pPr>
            <a:r>
              <a:rPr lang="en-US" sz="2040" spc="-10" dirty="0">
                <a:latin typeface="Calibri"/>
                <a:cs typeface="Calibri"/>
              </a:rPr>
              <a:t>Delimiters </a:t>
            </a:r>
            <a:r>
              <a:rPr lang="en-US" sz="2040" dirty="0">
                <a:latin typeface="Calibri"/>
                <a:cs typeface="Calibri"/>
              </a:rPr>
              <a:t>in</a:t>
            </a:r>
            <a:r>
              <a:rPr lang="en-US" sz="2040" spc="20" dirty="0">
                <a:latin typeface="Calibri"/>
                <a:cs typeface="Calibri"/>
              </a:rPr>
              <a:t> </a:t>
            </a:r>
            <a:r>
              <a:rPr lang="en-US" sz="2040" spc="-20" dirty="0">
                <a:latin typeface="Calibri"/>
                <a:cs typeface="Calibri"/>
              </a:rPr>
              <a:t>text</a:t>
            </a:r>
            <a:endParaRPr lang="en-US" sz="2040" dirty="0">
              <a:latin typeface="Calibri"/>
              <a:cs typeface="Calibri"/>
            </a:endParaRPr>
          </a:p>
          <a:p>
            <a:pPr marL="1178698" lvl="2" indent="-233797">
              <a:spcBef>
                <a:spcPts val="270"/>
              </a:spcBef>
              <a:buFont typeface="Arial"/>
              <a:buChar char="•"/>
              <a:tabLst>
                <a:tab pos="1178698" algn="l"/>
                <a:tab pos="1179346" algn="l"/>
              </a:tabLst>
            </a:pPr>
            <a:r>
              <a:rPr lang="en-US" sz="2040" spc="-15" dirty="0">
                <a:latin typeface="Calibri"/>
                <a:cs typeface="Calibri"/>
              </a:rPr>
              <a:t>Fixed </a:t>
            </a:r>
            <a:r>
              <a:rPr lang="en-US" sz="2040" spc="-5" dirty="0">
                <a:latin typeface="Calibri"/>
                <a:cs typeface="Calibri"/>
              </a:rPr>
              <a:t>line</a:t>
            </a:r>
            <a:r>
              <a:rPr lang="en-US" sz="2040" spc="10" dirty="0">
                <a:latin typeface="Calibri"/>
                <a:cs typeface="Calibri"/>
              </a:rPr>
              <a:t> </a:t>
            </a:r>
            <a:r>
              <a:rPr lang="en-US" sz="2040" spc="-5" dirty="0">
                <a:latin typeface="Calibri"/>
                <a:cs typeface="Calibri"/>
              </a:rPr>
              <a:t>delimiter</a:t>
            </a:r>
            <a:endParaRPr lang="en-US" sz="2040" dirty="0">
              <a:latin typeface="Calibri"/>
              <a:cs typeface="Calibri"/>
            </a:endParaRPr>
          </a:p>
          <a:p>
            <a:pPr marL="1178698" lvl="2" indent="-233797">
              <a:spcBef>
                <a:spcPts val="259"/>
              </a:spcBef>
              <a:buFont typeface="Arial"/>
              <a:buChar char="•"/>
              <a:tabLst>
                <a:tab pos="1178698" algn="l"/>
                <a:tab pos="1179346" algn="l"/>
              </a:tabLst>
            </a:pPr>
            <a:r>
              <a:rPr lang="en-US" sz="2040" spc="-5" dirty="0">
                <a:latin typeface="Calibri"/>
                <a:cs typeface="Calibri"/>
              </a:rPr>
              <a:t>Code</a:t>
            </a:r>
            <a:r>
              <a:rPr lang="en-US" sz="2040" spc="-31" dirty="0">
                <a:latin typeface="Calibri"/>
                <a:cs typeface="Calibri"/>
              </a:rPr>
              <a:t> </a:t>
            </a:r>
            <a:r>
              <a:rPr lang="en-US" sz="2040" spc="-10" dirty="0">
                <a:latin typeface="Calibri"/>
                <a:cs typeface="Calibri"/>
              </a:rPr>
              <a:t>complexity</a:t>
            </a:r>
            <a:endParaRPr lang="en-US" sz="2040" dirty="0">
              <a:latin typeface="Calibri"/>
              <a:cs typeface="Calibri"/>
            </a:endParaRPr>
          </a:p>
          <a:p>
            <a:endParaRPr lang="en-US" dirty="0"/>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518045" y="1466097"/>
            <a:ext cx="5316593" cy="3779817"/>
          </a:xfrm>
        </p:spPr>
        <p:txBody>
          <a:bodyPr/>
          <a:lstStyle/>
          <a:p>
            <a:pPr marL="246102" indent="-233149">
              <a:spcBef>
                <a:spcPts val="392"/>
              </a:spcBef>
              <a:buFont typeface="Arial"/>
              <a:buChar char="•"/>
              <a:tabLst>
                <a:tab pos="246102" algn="l"/>
              </a:tabLst>
            </a:pPr>
            <a:r>
              <a:rPr lang="en-US" sz="2856" spc="-20" dirty="0">
                <a:latin typeface="Calibri"/>
                <a:cs typeface="Calibri"/>
              </a:rPr>
              <a:t>COPY</a:t>
            </a:r>
            <a:endParaRPr lang="en-US" sz="2856" dirty="0">
              <a:latin typeface="Calibri"/>
              <a:cs typeface="Calibri"/>
            </a:endParaRPr>
          </a:p>
          <a:p>
            <a:pPr marL="712400" lvl="1" indent="-233149">
              <a:spcBef>
                <a:spcPts val="250"/>
              </a:spcBef>
              <a:buFont typeface="Arial"/>
              <a:buChar char="•"/>
              <a:tabLst>
                <a:tab pos="712400" algn="l"/>
              </a:tabLst>
            </a:pPr>
            <a:r>
              <a:rPr lang="en-US" sz="2448" spc="-10" dirty="0">
                <a:latin typeface="Calibri"/>
                <a:cs typeface="Calibri"/>
              </a:rPr>
              <a:t>Currently </a:t>
            </a:r>
            <a:r>
              <a:rPr lang="en-US" sz="2448" dirty="0">
                <a:latin typeface="Calibri"/>
                <a:cs typeface="Calibri"/>
              </a:rPr>
              <a:t>in</a:t>
            </a:r>
            <a:r>
              <a:rPr lang="en-US" sz="2448" spc="-20" dirty="0">
                <a:latin typeface="Calibri"/>
                <a:cs typeface="Calibri"/>
              </a:rPr>
              <a:t> </a:t>
            </a:r>
            <a:r>
              <a:rPr lang="en-US" sz="2448" spc="-10" dirty="0">
                <a:latin typeface="Calibri"/>
                <a:cs typeface="Calibri"/>
              </a:rPr>
              <a:t>Preview</a:t>
            </a:r>
            <a:endParaRPr lang="en-US" sz="2448" dirty="0">
              <a:latin typeface="Calibri"/>
              <a:cs typeface="Calibri"/>
            </a:endParaRPr>
          </a:p>
          <a:p>
            <a:pPr marL="712400" lvl="1" indent="-233149">
              <a:spcBef>
                <a:spcPts val="219"/>
              </a:spcBef>
              <a:buFont typeface="Arial"/>
              <a:buChar char="•"/>
              <a:tabLst>
                <a:tab pos="712400" algn="l"/>
              </a:tabLst>
            </a:pPr>
            <a:r>
              <a:rPr lang="en-US" sz="2448" spc="-20" dirty="0">
                <a:latin typeface="Calibri"/>
                <a:cs typeface="Calibri"/>
              </a:rPr>
              <a:t>Relaxed</a:t>
            </a:r>
            <a:r>
              <a:rPr lang="en-US" sz="2448" spc="-25" dirty="0">
                <a:latin typeface="Calibri"/>
                <a:cs typeface="Calibri"/>
              </a:rPr>
              <a:t> </a:t>
            </a:r>
            <a:r>
              <a:rPr lang="en-US" sz="2448" spc="-5" dirty="0">
                <a:latin typeface="Calibri"/>
                <a:cs typeface="Calibri"/>
              </a:rPr>
              <a:t>permission</a:t>
            </a:r>
            <a:endParaRPr lang="en-US" sz="2448" dirty="0">
              <a:latin typeface="Calibri"/>
              <a:cs typeface="Calibri"/>
            </a:endParaRPr>
          </a:p>
          <a:p>
            <a:pPr marL="712400" lvl="1" indent="-233149">
              <a:spcBef>
                <a:spcPts val="208"/>
              </a:spcBef>
              <a:buFont typeface="Arial"/>
              <a:buChar char="•"/>
              <a:tabLst>
                <a:tab pos="712400" algn="l"/>
              </a:tabLst>
            </a:pPr>
            <a:r>
              <a:rPr lang="en-US" sz="2448" spc="-10" dirty="0">
                <a:latin typeface="Calibri"/>
                <a:cs typeface="Calibri"/>
              </a:rPr>
              <a:t>Slightly </a:t>
            </a:r>
            <a:r>
              <a:rPr lang="en-US" sz="2448" spc="-41" dirty="0">
                <a:latin typeface="Calibri"/>
                <a:cs typeface="Calibri"/>
              </a:rPr>
              <a:t>slower, </a:t>
            </a:r>
            <a:r>
              <a:rPr lang="en-US" sz="2448" spc="-5" dirty="0">
                <a:latin typeface="Calibri"/>
                <a:cs typeface="Calibri"/>
              </a:rPr>
              <a:t>but</a:t>
            </a:r>
            <a:r>
              <a:rPr lang="en-US" sz="2448" spc="15" dirty="0">
                <a:latin typeface="Calibri"/>
                <a:cs typeface="Calibri"/>
              </a:rPr>
              <a:t> </a:t>
            </a:r>
            <a:r>
              <a:rPr lang="en-US" sz="2448" spc="-10" dirty="0">
                <a:latin typeface="Calibri"/>
                <a:cs typeface="Calibri"/>
              </a:rPr>
              <a:t>improving</a:t>
            </a:r>
            <a:endParaRPr lang="en-US" sz="2448" dirty="0">
              <a:latin typeface="Calibri"/>
              <a:cs typeface="Calibri"/>
            </a:endParaRPr>
          </a:p>
          <a:p>
            <a:pPr marL="712400" lvl="1" indent="-233149">
              <a:spcBef>
                <a:spcPts val="219"/>
              </a:spcBef>
              <a:buFont typeface="Arial"/>
              <a:buChar char="•"/>
              <a:tabLst>
                <a:tab pos="712400" algn="l"/>
              </a:tabLst>
            </a:pPr>
            <a:r>
              <a:rPr lang="en-US" sz="2448" dirty="0">
                <a:latin typeface="Calibri"/>
                <a:cs typeface="Calibri"/>
              </a:rPr>
              <a:t>No </a:t>
            </a:r>
            <a:r>
              <a:rPr lang="en-US" sz="2448" spc="-20" dirty="0">
                <a:latin typeface="Calibri"/>
                <a:cs typeface="Calibri"/>
              </a:rPr>
              <a:t>row </a:t>
            </a:r>
            <a:r>
              <a:rPr lang="en-US" sz="2448" spc="-5" dirty="0">
                <a:latin typeface="Calibri"/>
                <a:cs typeface="Calibri"/>
              </a:rPr>
              <a:t>width</a:t>
            </a:r>
            <a:r>
              <a:rPr lang="en-US" sz="2448" spc="-20" dirty="0">
                <a:latin typeface="Calibri"/>
                <a:cs typeface="Calibri"/>
              </a:rPr>
              <a:t> </a:t>
            </a:r>
            <a:r>
              <a:rPr lang="en-US" sz="2448" dirty="0">
                <a:latin typeface="Calibri"/>
                <a:cs typeface="Calibri"/>
              </a:rPr>
              <a:t>limit</a:t>
            </a:r>
          </a:p>
          <a:p>
            <a:pPr marL="712400" lvl="1" indent="-233149">
              <a:spcBef>
                <a:spcPts val="224"/>
              </a:spcBef>
              <a:buFont typeface="Arial"/>
              <a:buChar char="•"/>
              <a:tabLst>
                <a:tab pos="712400" algn="l"/>
              </a:tabLst>
            </a:pPr>
            <a:r>
              <a:rPr lang="en-US" sz="2448" spc="-5" dirty="0">
                <a:latin typeface="Calibri"/>
                <a:cs typeface="Calibri"/>
              </a:rPr>
              <a:t>Supports </a:t>
            </a:r>
            <a:r>
              <a:rPr lang="en-US" sz="2448" spc="-10" dirty="0">
                <a:latin typeface="Calibri"/>
                <a:cs typeface="Calibri"/>
              </a:rPr>
              <a:t>delimiters </a:t>
            </a:r>
            <a:r>
              <a:rPr lang="en-US" sz="2448" dirty="0">
                <a:latin typeface="Calibri"/>
                <a:cs typeface="Calibri"/>
              </a:rPr>
              <a:t>in</a:t>
            </a:r>
            <a:r>
              <a:rPr lang="en-US" sz="2448" spc="-36" dirty="0">
                <a:latin typeface="Calibri"/>
                <a:cs typeface="Calibri"/>
              </a:rPr>
              <a:t> </a:t>
            </a:r>
            <a:r>
              <a:rPr lang="en-US" sz="2448" spc="-15" dirty="0">
                <a:latin typeface="Calibri"/>
                <a:cs typeface="Calibri"/>
              </a:rPr>
              <a:t>text</a:t>
            </a:r>
            <a:endParaRPr lang="en-US" sz="2448" dirty="0">
              <a:latin typeface="Calibri"/>
              <a:cs typeface="Calibri"/>
            </a:endParaRPr>
          </a:p>
          <a:p>
            <a:pPr marL="712400" marR="5181" lvl="1" indent="-233149">
              <a:lnSpc>
                <a:spcPts val="2642"/>
              </a:lnSpc>
              <a:spcBef>
                <a:spcPts val="541"/>
              </a:spcBef>
              <a:buFont typeface="Arial"/>
              <a:buChar char="•"/>
              <a:tabLst>
                <a:tab pos="712400" algn="l"/>
              </a:tabLst>
            </a:pPr>
            <a:r>
              <a:rPr lang="en-US" sz="2448" spc="-5" dirty="0">
                <a:latin typeface="Calibri"/>
                <a:cs typeface="Calibri"/>
              </a:rPr>
              <a:t>Supports </a:t>
            </a:r>
            <a:r>
              <a:rPr lang="en-US" sz="2448" spc="-10" dirty="0">
                <a:latin typeface="Calibri"/>
                <a:cs typeface="Calibri"/>
              </a:rPr>
              <a:t>custom column </a:t>
            </a:r>
            <a:r>
              <a:rPr lang="en-US" sz="2448" dirty="0">
                <a:latin typeface="Calibri"/>
                <a:cs typeface="Calibri"/>
              </a:rPr>
              <a:t>and</a:t>
            </a:r>
            <a:r>
              <a:rPr lang="en-US" sz="2448" spc="-102" dirty="0">
                <a:latin typeface="Calibri"/>
                <a:cs typeface="Calibri"/>
              </a:rPr>
              <a:t> </a:t>
            </a:r>
            <a:r>
              <a:rPr lang="en-US" sz="2448" spc="-20" dirty="0">
                <a:latin typeface="Calibri"/>
                <a:cs typeface="Calibri"/>
              </a:rPr>
              <a:t>row  </a:t>
            </a:r>
            <a:r>
              <a:rPr lang="en-US" sz="2448" spc="-10" dirty="0">
                <a:latin typeface="Calibri"/>
                <a:cs typeface="Calibri"/>
              </a:rPr>
              <a:t>delimiters</a:t>
            </a:r>
            <a:endParaRPr lang="en-US" sz="2448" dirty="0">
              <a:latin typeface="Calibri"/>
              <a:cs typeface="Calibri"/>
            </a:endParaRPr>
          </a:p>
          <a:p>
            <a:endParaRPr lang="en-US"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96951" y="3106169"/>
            <a:ext cx="9327356" cy="498598"/>
          </a:xfrm>
        </p:spPr>
        <p:txBody>
          <a:bodyPr/>
          <a:lstStyle/>
          <a:p>
            <a:r>
              <a:rPr lang="en-US" dirty="0"/>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5010154"/>
          </a:xfrm>
        </p:spPr>
        <p:txBody>
          <a:bodyPr/>
          <a:lstStyle/>
          <a:p>
            <a:endParaRPr lang="en-US" sz="2856" dirty="0"/>
          </a:p>
          <a:p>
            <a:pPr>
              <a:lnSpc>
                <a:spcPct val="100000"/>
              </a:lnSpc>
            </a:pPr>
            <a:r>
              <a:rPr lang="en-US" sz="2856" dirty="0"/>
              <a:t>Ingest flat file data into Azure Storage (Azure Data Lake Store Gen2) </a:t>
            </a:r>
          </a:p>
          <a:p>
            <a:pPr marL="457200" indent="-457200">
              <a:buFont typeface="Arial" panose="020B0604020202020204" pitchFamily="34" charset="0"/>
              <a:buChar char="•"/>
            </a:pPr>
            <a:r>
              <a:rPr lang="en-US" sz="2856" dirty="0"/>
              <a:t>When your data sources are on-premises, you need to move the data to Azure Storage before ingestion.</a:t>
            </a:r>
          </a:p>
          <a:p>
            <a:pPr marL="457200" indent="-457200">
              <a:buFont typeface="Arial" panose="020B0604020202020204" pitchFamily="34" charset="0"/>
              <a:buChar char="•"/>
            </a:pPr>
            <a:r>
              <a:rPr lang="en-US" sz="2856" dirty="0"/>
              <a:t>Data in other cloud platforms needs to be moved to Azure Storage  before ingestion.</a:t>
            </a:r>
          </a:p>
          <a:p>
            <a:pPr>
              <a:lnSpc>
                <a:spcPct val="100000"/>
              </a:lnSpc>
            </a:pPr>
            <a:endParaRPr lang="en-US" sz="2856" dirty="0"/>
          </a:p>
          <a:p>
            <a:pPr>
              <a:lnSpc>
                <a:spcPct val="100000"/>
              </a:lnSpc>
            </a:pPr>
            <a:r>
              <a:rPr lang="en-US" sz="2856" dirty="0"/>
              <a:t>Load from flat files as relational tables within the data warehouse</a:t>
            </a:r>
          </a:p>
          <a:p>
            <a:pPr>
              <a:lnSpc>
                <a:spcPct val="100000"/>
              </a:lnSpc>
            </a:pPr>
            <a:endParaRPr lang="en-US" sz="2856" dirty="0"/>
          </a:p>
          <a:p>
            <a:pPr>
              <a:lnSpc>
                <a:spcPct val="100000"/>
              </a:lnSpc>
            </a:pPr>
            <a:endParaRPr lang="en-US" sz="2856" dirty="0"/>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98147" y="3938489"/>
            <a:ext cx="10268289" cy="2057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2373214"/>
          </a:xfrm>
        </p:spPr>
        <p:txBody>
          <a:bodyPr/>
          <a:lstStyle/>
          <a:p>
            <a:pPr>
              <a:lnSpc>
                <a:spcPct val="100000"/>
              </a:lnSpc>
            </a:pPr>
            <a:r>
              <a:rPr lang="en-US" sz="2856" dirty="0"/>
              <a:t>Separate storage accounts for each environment: dev, test, &amp; production.</a:t>
            </a:r>
          </a:p>
          <a:p>
            <a:pPr>
              <a:lnSpc>
                <a:spcPct val="100000"/>
              </a:lnSpc>
            </a:pPr>
            <a:endParaRPr lang="en-US" sz="2856" dirty="0"/>
          </a:p>
          <a:p>
            <a:pPr>
              <a:lnSpc>
                <a:spcPct val="100000"/>
              </a:lnSpc>
            </a:pPr>
            <a:r>
              <a:rPr lang="en-US" sz="2856" dirty="0"/>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36637" y="4628313"/>
            <a:ext cx="2057757"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Raw Data</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732159" y="4628313"/>
            <a:ext cx="2057757"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Query Ready</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427680" y="4628313"/>
            <a:ext cx="2057757"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Report Ready</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pPr marL="12953">
              <a:spcBef>
                <a:spcPts val="107"/>
              </a:spcBef>
            </a:pPr>
            <a:r>
              <a:rPr lang="en-US" spc="-20" dirty="0"/>
              <a:t>Ingest from o</a:t>
            </a:r>
            <a:r>
              <a:rPr spc="-20" dirty="0"/>
              <a:t>n-</a:t>
            </a:r>
            <a:r>
              <a:rPr lang="en-US" spc="-20" dirty="0"/>
              <a:t>p</a:t>
            </a:r>
            <a:r>
              <a:rPr spc="-20" dirty="0"/>
              <a:t>rem</a:t>
            </a:r>
            <a:r>
              <a:rPr lang="en-US" spc="-20" dirty="0"/>
              <a:t>ises</a:t>
            </a:r>
            <a:r>
              <a:rPr spc="-20" dirty="0"/>
              <a:t> </a:t>
            </a:r>
            <a:r>
              <a:rPr lang="en-US" spc="-25" dirty="0"/>
              <a:t>d</a:t>
            </a:r>
            <a:r>
              <a:rPr spc="-25" dirty="0"/>
              <a:t>ata</a:t>
            </a:r>
            <a:r>
              <a:rPr spc="-56" dirty="0"/>
              <a:t> </a:t>
            </a:r>
            <a:r>
              <a:rPr lang="en-US" spc="-10" dirty="0"/>
              <a:t>s</a:t>
            </a:r>
            <a:r>
              <a:rPr spc="-10" dirty="0"/>
              <a:t>ources</a:t>
            </a:r>
            <a:endParaRPr dirty="0"/>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98148" y="1462924"/>
            <a:ext cx="11239464" cy="5318379"/>
          </a:xfrm>
        </p:spPr>
        <p:txBody>
          <a:bodyPr/>
          <a:lstStyle/>
          <a:p>
            <a:r>
              <a:rPr lang="en-US" sz="2400" dirty="0"/>
              <a:t>Fastest is done by batch:</a:t>
            </a:r>
          </a:p>
          <a:p>
            <a:pPr marL="342900" indent="-342900">
              <a:buFont typeface="Arial" panose="020B0604020202020204" pitchFamily="34" charset="0"/>
              <a:buChar char="•"/>
            </a:pPr>
            <a:r>
              <a:rPr lang="en-US" sz="2400" dirty="0"/>
              <a:t>Extract from data source to multiple CSV/Parquet files</a:t>
            </a:r>
          </a:p>
          <a:p>
            <a:pPr marL="342900" indent="-342900">
              <a:buFont typeface="Arial" panose="020B0604020202020204" pitchFamily="34" charset="0"/>
              <a:buChar char="•"/>
            </a:pPr>
            <a:r>
              <a:rPr lang="en-US" sz="2400" dirty="0"/>
              <a:t>Use </a:t>
            </a:r>
            <a:r>
              <a:rPr lang="en-US" sz="2400" dirty="0" err="1"/>
              <a:t>AzCopy</a:t>
            </a:r>
            <a:r>
              <a:rPr lang="en-US" sz="2400" dirty="0"/>
              <a:t> to upload to ADLS</a:t>
            </a:r>
          </a:p>
          <a:p>
            <a:endParaRPr lang="en-US" sz="2400" dirty="0"/>
          </a:p>
          <a:p>
            <a:r>
              <a:rPr lang="en-US" sz="2400" dirty="0"/>
              <a:t>Alternative is query-insert:</a:t>
            </a:r>
          </a:p>
          <a:p>
            <a:pPr marL="342900" indent="-342900">
              <a:buFont typeface="Arial" panose="020B0604020202020204" pitchFamily="34" charset="0"/>
              <a:buChar char="•"/>
            </a:pPr>
            <a:r>
              <a:rPr lang="en-US" sz="2400" dirty="0"/>
              <a:t>Set up SSIS self-hosted integration runtime on-premises</a:t>
            </a:r>
          </a:p>
          <a:p>
            <a:pPr marL="342900" indent="-342900">
              <a:buFont typeface="Arial" panose="020B0604020202020204" pitchFamily="34" charset="0"/>
              <a:buChar char="•"/>
            </a:pPr>
            <a:r>
              <a:rPr lang="en-US" sz="2400" dirty="0"/>
              <a:t>Use Synapse Pipeline to extract/copy</a:t>
            </a:r>
          </a:p>
          <a:p>
            <a:pPr marL="342900" indent="-342900">
              <a:buFont typeface="Arial" panose="020B0604020202020204" pitchFamily="34" charset="0"/>
              <a:buChar char="•"/>
            </a:pPr>
            <a:r>
              <a:rPr lang="en-US" sz="2400" dirty="0"/>
              <a:t>Use Synapse Pipeline to execute load procedure</a:t>
            </a:r>
          </a:p>
          <a:p>
            <a:endParaRPr lang="en-US" sz="2400" dirty="0"/>
          </a:p>
          <a:p>
            <a:r>
              <a:rPr lang="en-US" sz="2400" dirty="0"/>
              <a:t>Large Migrations:</a:t>
            </a:r>
          </a:p>
          <a:p>
            <a:pPr marL="342900" indent="-342900">
              <a:buFont typeface="Arial" panose="020B0604020202020204" pitchFamily="34" charset="0"/>
              <a:buChar char="•"/>
            </a:pPr>
            <a:r>
              <a:rPr lang="en-US" sz="2400" dirty="0"/>
              <a:t>Use Azure Data Box where available</a:t>
            </a:r>
          </a:p>
          <a:p>
            <a:endParaRPr lang="en-US" sz="2400" dirty="0"/>
          </a:p>
        </p:txBody>
      </p:sp>
    </p:spTree>
    <p:extLst>
      <p:ext uri="{BB962C8B-B14F-4D97-AF65-F5344CB8AC3E}">
        <p14:creationId xmlns:p14="http://schemas.microsoft.com/office/powerpoint/2010/main" val="3796240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98148" y="1462924"/>
            <a:ext cx="11239464" cy="2519151"/>
          </a:xfrm>
        </p:spPr>
        <p:txBody>
          <a:bodyPr/>
          <a:lstStyle/>
          <a:p>
            <a:pPr marL="12305">
              <a:spcBef>
                <a:spcPts val="790"/>
              </a:spcBef>
              <a:tabLst>
                <a:tab pos="246750" algn="l"/>
              </a:tabLst>
            </a:pPr>
            <a:r>
              <a:rPr lang="en-US" spc="-10" dirty="0">
                <a:latin typeface="Calibri"/>
                <a:cs typeface="Calibri"/>
              </a:rPr>
              <a:t>Options:</a:t>
            </a:r>
          </a:p>
          <a:p>
            <a:pPr marL="469505" indent="-457200">
              <a:spcBef>
                <a:spcPts val="790"/>
              </a:spcBef>
              <a:buFont typeface="Arial" panose="020B0604020202020204" pitchFamily="34" charset="0"/>
              <a:buChar char="•"/>
              <a:tabLst>
                <a:tab pos="246750" algn="l"/>
              </a:tabLst>
            </a:pPr>
            <a:r>
              <a:rPr lang="en-US" spc="-10" dirty="0">
                <a:latin typeface="Calibri"/>
                <a:cs typeface="Calibri"/>
              </a:rPr>
              <a:t>Extract using</a:t>
            </a:r>
            <a:r>
              <a:rPr lang="en-US" spc="25" dirty="0">
                <a:latin typeface="Calibri"/>
                <a:cs typeface="Calibri"/>
              </a:rPr>
              <a:t> </a:t>
            </a:r>
            <a:r>
              <a:rPr lang="en-US" spc="-5" dirty="0">
                <a:latin typeface="Calibri"/>
                <a:cs typeface="Calibri"/>
              </a:rPr>
              <a:t>Synapse Pipelines</a:t>
            </a:r>
            <a:endParaRPr lang="en-US" dirty="0">
              <a:latin typeface="Calibri"/>
              <a:cs typeface="Calibri"/>
            </a:endParaRPr>
          </a:p>
          <a:p>
            <a:pPr marL="469505" indent="-457200">
              <a:spcBef>
                <a:spcPts val="688"/>
              </a:spcBef>
              <a:buFont typeface="Arial" panose="020B0604020202020204" pitchFamily="34" charset="0"/>
              <a:buChar char="•"/>
              <a:tabLst>
                <a:tab pos="246750" algn="l"/>
              </a:tabLst>
            </a:pPr>
            <a:r>
              <a:rPr lang="en-US" spc="-31" dirty="0">
                <a:latin typeface="Calibri"/>
                <a:cs typeface="Calibri"/>
              </a:rPr>
              <a:t>Write </a:t>
            </a:r>
            <a:r>
              <a:rPr lang="en-US" spc="-15" dirty="0">
                <a:latin typeface="Calibri"/>
                <a:cs typeface="Calibri"/>
              </a:rPr>
              <a:t>to </a:t>
            </a:r>
            <a:r>
              <a:rPr lang="en-US" spc="-5" dirty="0">
                <a:latin typeface="Calibri"/>
                <a:cs typeface="Calibri"/>
              </a:rPr>
              <a:t>ADLS as </a:t>
            </a:r>
            <a:r>
              <a:rPr lang="en-US" spc="-25" dirty="0">
                <a:latin typeface="Calibri"/>
                <a:cs typeface="Calibri"/>
              </a:rPr>
              <a:t>Parquet</a:t>
            </a:r>
            <a:r>
              <a:rPr lang="en-US" spc="92" dirty="0">
                <a:latin typeface="Calibri"/>
                <a:cs typeface="Calibri"/>
              </a:rPr>
              <a:t> </a:t>
            </a:r>
            <a:r>
              <a:rPr lang="en-US" spc="-10" dirty="0">
                <a:latin typeface="Calibri"/>
                <a:cs typeface="Calibri"/>
              </a:rPr>
              <a:t>files</a:t>
            </a:r>
            <a:endParaRPr lang="en-US" sz="3600" dirty="0">
              <a:latin typeface="Calibri"/>
              <a:cs typeface="Calibri"/>
            </a:endParaRPr>
          </a:p>
          <a:p>
            <a:pPr marL="469505" indent="-457200">
              <a:buFont typeface="Arial" panose="020B0604020202020204" pitchFamily="34" charset="0"/>
              <a:buChar char="•"/>
              <a:tabLst>
                <a:tab pos="246750" algn="l"/>
              </a:tabLst>
            </a:pPr>
            <a:r>
              <a:rPr lang="en-US" spc="-5" dirty="0" err="1">
                <a:latin typeface="Calibri"/>
                <a:cs typeface="Calibri"/>
              </a:rPr>
              <a:t>AzCopy</a:t>
            </a:r>
            <a:r>
              <a:rPr lang="en-US" spc="-5" dirty="0">
                <a:latin typeface="Calibri"/>
                <a:cs typeface="Calibri"/>
              </a:rPr>
              <a:t> is a </a:t>
            </a:r>
            <a:r>
              <a:rPr lang="en-US" spc="-25" dirty="0">
                <a:latin typeface="Calibri"/>
                <a:cs typeface="Calibri"/>
              </a:rPr>
              <a:t>fast </a:t>
            </a:r>
            <a:r>
              <a:rPr lang="en-US" spc="-15" dirty="0">
                <a:latin typeface="Calibri"/>
                <a:cs typeface="Calibri"/>
              </a:rPr>
              <a:t>move </a:t>
            </a:r>
            <a:r>
              <a:rPr lang="en-US" spc="-25" dirty="0">
                <a:latin typeface="Calibri"/>
                <a:cs typeface="Calibri"/>
              </a:rPr>
              <a:t>for </a:t>
            </a:r>
            <a:r>
              <a:rPr lang="en-US" spc="-10" dirty="0">
                <a:latin typeface="Calibri"/>
                <a:cs typeface="Calibri"/>
              </a:rPr>
              <a:t>files </a:t>
            </a:r>
            <a:r>
              <a:rPr lang="en-US" spc="-20" dirty="0">
                <a:latin typeface="Calibri"/>
                <a:cs typeface="Calibri"/>
              </a:rPr>
              <a:t>from </a:t>
            </a:r>
            <a:r>
              <a:rPr lang="en-US" spc="-5" dirty="0">
                <a:latin typeface="Calibri"/>
                <a:cs typeface="Calibri"/>
              </a:rPr>
              <a:t>S3 </a:t>
            </a:r>
            <a:r>
              <a:rPr lang="en-US" spc="-20" dirty="0">
                <a:latin typeface="Calibri"/>
                <a:cs typeface="Calibri"/>
              </a:rPr>
              <a:t>to</a:t>
            </a:r>
            <a:r>
              <a:rPr lang="en-US" spc="127" dirty="0">
                <a:latin typeface="Calibri"/>
                <a:cs typeface="Calibri"/>
              </a:rPr>
              <a:t> </a:t>
            </a:r>
            <a:r>
              <a:rPr lang="en-US" spc="-5" dirty="0">
                <a:latin typeface="Calibri"/>
                <a:cs typeface="Calibri"/>
              </a:rPr>
              <a:t>ADLS</a:t>
            </a:r>
            <a:endParaRPr lang="en-US" dirty="0">
              <a:latin typeface="Calibri"/>
              <a:cs typeface="Calibri"/>
            </a:endParaRPr>
          </a:p>
          <a:p>
            <a:endParaRPr lang="en-US" dirty="0"/>
          </a:p>
        </p:txBody>
      </p:sp>
    </p:spTree>
    <p:extLst>
      <p:ext uri="{BB962C8B-B14F-4D97-AF65-F5344CB8AC3E}">
        <p14:creationId xmlns:p14="http://schemas.microsoft.com/office/powerpoint/2010/main" val="4662952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598148" y="1462924"/>
            <a:ext cx="11239464" cy="4641271"/>
          </a:xfrm>
        </p:spPr>
        <p:txBody>
          <a:bodyPr/>
          <a:lstStyle/>
          <a:p>
            <a:r>
              <a:rPr lang="en-US" dirty="0"/>
              <a:t>File format challenges to look out for:</a:t>
            </a:r>
          </a:p>
          <a:p>
            <a:pPr lvl="1"/>
            <a:r>
              <a:rPr lang="en-US" dirty="0"/>
              <a:t>Invalid file format</a:t>
            </a:r>
          </a:p>
          <a:p>
            <a:pPr marL="576049" lvl="1" indent="-342900">
              <a:buFont typeface="Arial" panose="020B0604020202020204" pitchFamily="34" charset="0"/>
              <a:buChar char="•"/>
            </a:pPr>
            <a:r>
              <a:rPr lang="en-US" dirty="0"/>
              <a:t>Multiple row types</a:t>
            </a:r>
          </a:p>
          <a:p>
            <a:pPr marL="576049" lvl="1" indent="-342900">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377307" y="4538252"/>
            <a:ext cx="4460305" cy="1962984"/>
          </a:xfrm>
          <a:prstGeom prst="rect">
            <a:avLst/>
          </a:prstGeom>
        </p:spPr>
        <p:txBody>
          <a:bodyPr vert="horz" wrap="square" lIns="0" tIns="13600" rIns="0" bIns="0" rtlCol="0">
            <a:spAutoFit/>
          </a:bodyPr>
          <a:lstStyle/>
          <a:p>
            <a:pPr marL="12953">
              <a:lnSpc>
                <a:spcPts val="3029"/>
              </a:lnSpc>
              <a:spcBef>
                <a:spcPts val="107"/>
              </a:spcBef>
              <a:tabLst>
                <a:tab pos="246102" algn="l"/>
              </a:tabLst>
            </a:pPr>
            <a:r>
              <a:rPr sz="2652" spc="-5" dirty="0">
                <a:latin typeface="Calibri"/>
                <a:cs typeface="Calibri"/>
              </a:rPr>
              <a:t>Solutions</a:t>
            </a:r>
            <a:endParaRPr sz="2652" dirty="0">
              <a:latin typeface="Calibri"/>
              <a:cs typeface="Calibri"/>
            </a:endParaRPr>
          </a:p>
          <a:p>
            <a:pPr marL="712400" lvl="1" indent="-233149">
              <a:lnSpc>
                <a:spcPts val="2402"/>
              </a:lnSpc>
              <a:buFont typeface="Arial"/>
              <a:buChar char="•"/>
              <a:tabLst>
                <a:tab pos="711753" algn="l"/>
                <a:tab pos="712400" algn="l"/>
              </a:tabLst>
            </a:pPr>
            <a:r>
              <a:rPr sz="2244" spc="-5" dirty="0">
                <a:latin typeface="Calibri"/>
                <a:cs typeface="Calibri"/>
              </a:rPr>
              <a:t>Use </a:t>
            </a:r>
            <a:r>
              <a:rPr lang="en-US" sz="2244" spc="-15" dirty="0">
                <a:latin typeface="Calibri"/>
                <a:cs typeface="Calibri"/>
              </a:rPr>
              <a:t>Spark</a:t>
            </a:r>
            <a:r>
              <a:rPr sz="2244" spc="-15" dirty="0">
                <a:latin typeface="Calibri"/>
                <a:cs typeface="Calibri"/>
              </a:rPr>
              <a:t> </a:t>
            </a:r>
            <a:r>
              <a:rPr sz="2244" spc="-20" dirty="0">
                <a:latin typeface="Calibri"/>
                <a:cs typeface="Calibri"/>
              </a:rPr>
              <a:t>to </a:t>
            </a:r>
            <a:r>
              <a:rPr lang="en-US" sz="2244" spc="-20" dirty="0">
                <a:latin typeface="Calibri"/>
                <a:cs typeface="Calibri"/>
              </a:rPr>
              <a:t>pre-process and </a:t>
            </a:r>
            <a:r>
              <a:rPr sz="2244" spc="-5" dirty="0">
                <a:latin typeface="Calibri"/>
                <a:cs typeface="Calibri"/>
              </a:rPr>
              <a:t>fix</a:t>
            </a:r>
            <a:r>
              <a:rPr sz="2244" spc="31" dirty="0">
                <a:latin typeface="Calibri"/>
                <a:cs typeface="Calibri"/>
              </a:rPr>
              <a:t> </a:t>
            </a:r>
            <a:r>
              <a:rPr lang="en-US" sz="2244" spc="31" dirty="0">
                <a:latin typeface="Calibri"/>
                <a:cs typeface="Calibri"/>
              </a:rPr>
              <a:t>data </a:t>
            </a:r>
            <a:r>
              <a:rPr sz="2244" spc="-15" dirty="0">
                <a:latin typeface="Calibri"/>
                <a:cs typeface="Calibri"/>
              </a:rPr>
              <a:t>errors</a:t>
            </a:r>
            <a:endParaRPr lang="en-US" sz="2244" spc="-15" dirty="0">
              <a:latin typeface="Calibri"/>
              <a:cs typeface="Calibri"/>
            </a:endParaRPr>
          </a:p>
          <a:p>
            <a:pPr marL="712400" lvl="1" indent="-233149">
              <a:lnSpc>
                <a:spcPts val="2402"/>
              </a:lnSpc>
              <a:buFont typeface="Arial"/>
              <a:buChar char="•"/>
              <a:tabLst>
                <a:tab pos="711753" algn="l"/>
                <a:tab pos="712400" algn="l"/>
              </a:tabLst>
            </a:pPr>
            <a:r>
              <a:rPr lang="en-US" sz="2244" spc="-15" dirty="0">
                <a:latin typeface="Calibri"/>
                <a:cs typeface="Calibri"/>
              </a:rPr>
              <a:t>Flatten and parse XML in Spark</a:t>
            </a:r>
            <a:endParaRPr sz="2244" dirty="0">
              <a:latin typeface="Calibri"/>
              <a:cs typeface="Calibri"/>
            </a:endParaRPr>
          </a:p>
          <a:p>
            <a:pPr marL="712400" lvl="1" indent="-233149">
              <a:lnSpc>
                <a:spcPts val="2545"/>
              </a:lnSpc>
              <a:buFont typeface="Arial"/>
              <a:buChar char="•"/>
              <a:tabLst>
                <a:tab pos="711753" algn="l"/>
                <a:tab pos="712400" algn="l"/>
              </a:tabLst>
            </a:pPr>
            <a:r>
              <a:rPr sz="2244" spc="-5" dirty="0">
                <a:latin typeface="Calibri"/>
                <a:cs typeface="Calibri"/>
              </a:rPr>
              <a:t>Use </a:t>
            </a:r>
            <a:r>
              <a:rPr sz="2244" spc="-15" dirty="0">
                <a:latin typeface="Calibri"/>
                <a:cs typeface="Calibri"/>
              </a:rPr>
              <a:t>COPY </a:t>
            </a:r>
            <a:r>
              <a:rPr sz="2244" spc="-20" dirty="0">
                <a:latin typeface="Calibri"/>
                <a:cs typeface="Calibri"/>
              </a:rPr>
              <a:t>to </a:t>
            </a:r>
            <a:r>
              <a:rPr sz="2244" spc="-10" dirty="0">
                <a:latin typeface="Calibri"/>
                <a:cs typeface="Calibri"/>
              </a:rPr>
              <a:t>ingest </a:t>
            </a:r>
            <a:r>
              <a:rPr sz="2244" spc="-15" dirty="0">
                <a:latin typeface="Calibri"/>
                <a:cs typeface="Calibri"/>
              </a:rPr>
              <a:t>complex</a:t>
            </a:r>
            <a:r>
              <a:rPr sz="2244" spc="66" dirty="0">
                <a:latin typeface="Calibri"/>
                <a:cs typeface="Calibri"/>
              </a:rPr>
              <a:t> </a:t>
            </a:r>
            <a:r>
              <a:rPr sz="2244" spc="-10" dirty="0">
                <a:latin typeface="Calibri"/>
                <a:cs typeface="Calibri"/>
              </a:rPr>
              <a:t>CSV</a:t>
            </a:r>
            <a:r>
              <a:rPr lang="en-US" sz="2244" spc="-10" dirty="0">
                <a:latin typeface="Calibri"/>
                <a:cs typeface="Calibri"/>
              </a:rPr>
              <a:t> instead of Polybase</a:t>
            </a:r>
            <a:endParaRPr sz="2244" dirty="0">
              <a:latin typeface="Calibri"/>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308872"/>
          </a:xfrm>
        </p:spPr>
        <p:txBody>
          <a:bodyPr/>
          <a:lstStyle/>
          <a:p>
            <a:r>
              <a:rPr lang="en-US" sz="2000" dirty="0"/>
              <a:t>Copy</a:t>
            </a:r>
            <a:br>
              <a:rPr lang="en-US" sz="2000" dirty="0"/>
            </a:br>
            <a:r>
              <a:rPr lang="en-US" sz="2000" dirty="0"/>
              <a:t>Pipelines</a:t>
            </a:r>
            <a:br>
              <a:rPr lang="en-US" sz="2000" dirty="0"/>
            </a:br>
            <a:br>
              <a:rPr lang="en-US" sz="2000" dirty="0"/>
            </a:br>
            <a:r>
              <a:rPr lang="en-US" sz="2000" dirty="0"/>
              <a:t>Data Lake Organization</a:t>
            </a:r>
            <a:br>
              <a:rPr lang="en-US" sz="2000" dirty="0"/>
            </a:br>
            <a:r>
              <a:rPr lang="en-US" sz="2000" dirty="0"/>
              <a:t>Gold, silver, bronze tiers of raw data refinement</a:t>
            </a:r>
            <a:br>
              <a:rPr lang="en-US" sz="2000" dirty="0"/>
            </a:br>
            <a:br>
              <a:rPr lang="en-US" sz="2000" dirty="0"/>
            </a:br>
            <a:r>
              <a:rPr lang="en-US" sz="2000" dirty="0"/>
              <a:t>Best practices - loading on prem data &amp; landing to Azure</a:t>
            </a:r>
            <a:br>
              <a:rPr lang="en-US" sz="2000" dirty="0"/>
            </a:br>
            <a:r>
              <a:rPr lang="en-US" sz="2000" dirty="0"/>
              <a:t>Best practices - cloud data</a:t>
            </a:r>
            <a:br>
              <a:rPr lang="en-US" sz="2000" dirty="0"/>
            </a:br>
            <a:r>
              <a:rPr lang="en-US" sz="2000" dirty="0"/>
              <a:t>Best practices - file data sources</a:t>
            </a:r>
            <a:br>
              <a:rPr lang="en-US" sz="2000" dirty="0"/>
            </a:br>
            <a:br>
              <a:rPr lang="en-US" sz="2000" dirty="0"/>
            </a:br>
            <a:r>
              <a:rPr lang="en-US" sz="2000" dirty="0"/>
              <a:t>Ingestion - Polybase vs Copy (Preferred)</a:t>
            </a:r>
            <a:br>
              <a:rPr lang="en-US" sz="2000" dirty="0"/>
            </a:br>
            <a:r>
              <a:rPr lang="en-US" sz="2000" dirty="0"/>
              <a:t>Ingestion - Table optimization</a:t>
            </a:r>
            <a:br>
              <a:rPr lang="en-US" sz="2000" dirty="0"/>
            </a:br>
            <a:r>
              <a:rPr lang="en-US" sz="2000" dirty="0"/>
              <a:t>Ingestion - CCI vs Heap</a:t>
            </a:r>
            <a:br>
              <a:rPr lang="en-US" sz="2000" dirty="0"/>
            </a:br>
            <a:endParaRPr lang="en-US" sz="20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3955378"/>
          </a:xfrm>
        </p:spPr>
        <p:txBody>
          <a:bodyPr/>
          <a:lstStyle/>
          <a:p>
            <a:pPr>
              <a:lnSpc>
                <a:spcPct val="100000"/>
              </a:lnSpc>
            </a:pPr>
            <a:r>
              <a:rPr lang="en-US" sz="2856" dirty="0"/>
              <a:t>For batch flat files, Azure Synapse Analytics supports </a:t>
            </a:r>
            <a:br>
              <a:rPr lang="en-US" sz="2856" dirty="0"/>
            </a:br>
            <a:r>
              <a:rPr lang="en-US" sz="2856" dirty="0"/>
              <a:t>CSV, Parquet, ORC, and JSON formats.</a:t>
            </a:r>
          </a:p>
          <a:p>
            <a:pPr>
              <a:lnSpc>
                <a:spcPct val="100000"/>
              </a:lnSpc>
            </a:pPr>
            <a:endParaRPr lang="en-US" sz="2856" dirty="0"/>
          </a:p>
          <a:p>
            <a:pPr>
              <a:lnSpc>
                <a:spcPct val="100000"/>
              </a:lnSpc>
            </a:pPr>
            <a:r>
              <a:rPr lang="en-US" sz="2856" dirty="0"/>
              <a:t>Ingest streaming data messages/events via Event Hub or IoT Hub.</a:t>
            </a:r>
          </a:p>
          <a:p>
            <a:pPr>
              <a:lnSpc>
                <a:spcPct val="100000"/>
              </a:lnSpc>
            </a:pPr>
            <a:endParaRPr lang="en-US" sz="2856" dirty="0"/>
          </a:p>
          <a:p>
            <a:r>
              <a:rPr lang="en-US" sz="2856" dirty="0"/>
              <a:t>Parquet format recommended for storing ingested data at various levels of refinement.</a:t>
            </a:r>
          </a:p>
          <a:p>
            <a:pPr>
              <a:lnSpc>
                <a:spcPct val="100000"/>
              </a:lnSpc>
            </a:pPr>
            <a:endParaRPr lang="en-US" sz="2856" dirty="0"/>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95915" y="1464074"/>
            <a:ext cx="11239464" cy="4791953"/>
          </a:xfrm>
        </p:spPr>
        <p:txBody>
          <a:bodyPr/>
          <a:lstStyle/>
          <a:p>
            <a:pPr marL="246102" indent="-233797">
              <a:spcBef>
                <a:spcPts val="392"/>
              </a:spcBef>
              <a:buFont typeface="Arial"/>
              <a:buChar char="•"/>
              <a:tabLst>
                <a:tab pos="246750" algn="l"/>
              </a:tabLst>
            </a:pPr>
            <a:r>
              <a:rPr lang="en-US" sz="2856" spc="-10" dirty="0">
                <a:latin typeface="Calibri"/>
                <a:cs typeface="Calibri"/>
              </a:rPr>
              <a:t>Green fields:</a:t>
            </a:r>
            <a:r>
              <a:rPr lang="en-US" sz="2856" spc="15" dirty="0">
                <a:latin typeface="Calibri"/>
                <a:cs typeface="Calibri"/>
              </a:rPr>
              <a:t> </a:t>
            </a:r>
            <a:r>
              <a:rPr lang="en-US" sz="2856" spc="-15" dirty="0">
                <a:latin typeface="Calibri"/>
                <a:cs typeface="Calibri"/>
              </a:rPr>
              <a:t>Never</a:t>
            </a:r>
            <a:endParaRPr lang="en-US" sz="2856" dirty="0">
              <a:latin typeface="Calibri"/>
              <a:cs typeface="Calibri"/>
            </a:endParaRPr>
          </a:p>
          <a:p>
            <a:pPr marL="712400" lvl="1" indent="-233797">
              <a:spcBef>
                <a:spcPts val="250"/>
              </a:spcBef>
              <a:buFont typeface="Arial"/>
              <a:buChar char="•"/>
              <a:tabLst>
                <a:tab pos="713048" algn="l"/>
              </a:tabLst>
            </a:pPr>
            <a:r>
              <a:rPr lang="en-US" sz="2448" spc="-10" dirty="0">
                <a:latin typeface="Calibri"/>
                <a:cs typeface="Calibri"/>
              </a:rPr>
              <a:t>Network </a:t>
            </a:r>
            <a:r>
              <a:rPr lang="en-US" sz="2448" spc="-20" dirty="0">
                <a:latin typeface="Calibri"/>
                <a:cs typeface="Calibri"/>
              </a:rPr>
              <a:t>unreliability, </a:t>
            </a:r>
            <a:r>
              <a:rPr lang="en-US" sz="2448" spc="-5" dirty="0">
                <a:latin typeface="Calibri"/>
                <a:cs typeface="Calibri"/>
              </a:rPr>
              <a:t>no</a:t>
            </a:r>
            <a:r>
              <a:rPr lang="en-US" sz="2448" spc="-20" dirty="0">
                <a:latin typeface="Calibri"/>
                <a:cs typeface="Calibri"/>
              </a:rPr>
              <a:t> </a:t>
            </a:r>
            <a:r>
              <a:rPr lang="en-US" sz="2448" spc="-5" dirty="0">
                <a:latin typeface="Calibri"/>
                <a:cs typeface="Calibri"/>
              </a:rPr>
              <a:t>retries</a:t>
            </a:r>
            <a:endParaRPr lang="en-US" sz="2448" dirty="0">
              <a:latin typeface="Calibri"/>
              <a:cs typeface="Calibri"/>
            </a:endParaRPr>
          </a:p>
          <a:p>
            <a:pPr marL="712400" lvl="1" indent="-233797">
              <a:spcBef>
                <a:spcPts val="219"/>
              </a:spcBef>
              <a:buFont typeface="Arial"/>
              <a:buChar char="•"/>
              <a:tabLst>
                <a:tab pos="713048" algn="l"/>
              </a:tabLst>
            </a:pPr>
            <a:r>
              <a:rPr lang="en-US" sz="2448" dirty="0">
                <a:latin typeface="Calibri"/>
                <a:cs typeface="Calibri"/>
              </a:rPr>
              <a:t>Needs </a:t>
            </a:r>
            <a:r>
              <a:rPr lang="en-US" sz="2448" spc="-10" dirty="0">
                <a:latin typeface="Calibri"/>
                <a:cs typeface="Calibri"/>
              </a:rPr>
              <a:t>VM </a:t>
            </a:r>
            <a:r>
              <a:rPr lang="en-US" sz="2448" dirty="0">
                <a:latin typeface="Calibri"/>
                <a:cs typeface="Calibri"/>
              </a:rPr>
              <a:t>in cloud, </a:t>
            </a:r>
            <a:r>
              <a:rPr lang="en-US" sz="2448" spc="-10" dirty="0">
                <a:latin typeface="Calibri"/>
                <a:cs typeface="Calibri"/>
              </a:rPr>
              <a:t>performance dependent </a:t>
            </a:r>
            <a:r>
              <a:rPr lang="en-US" sz="2448" spc="-5" dirty="0">
                <a:latin typeface="Calibri"/>
                <a:cs typeface="Calibri"/>
              </a:rPr>
              <a:t>on VM</a:t>
            </a:r>
            <a:r>
              <a:rPr lang="en-US" sz="2448" spc="20" dirty="0">
                <a:latin typeface="Calibri"/>
                <a:cs typeface="Calibri"/>
              </a:rPr>
              <a:t> </a:t>
            </a:r>
            <a:r>
              <a:rPr lang="en-US" sz="2448" spc="-15" dirty="0">
                <a:latin typeface="Calibri"/>
                <a:cs typeface="Calibri"/>
              </a:rPr>
              <a:t>configuration</a:t>
            </a:r>
            <a:endParaRPr lang="en-US" sz="2448" dirty="0">
              <a:latin typeface="Calibri"/>
              <a:cs typeface="Calibri"/>
            </a:endParaRPr>
          </a:p>
          <a:p>
            <a:pPr marL="712400" lvl="1" indent="-233797">
              <a:spcBef>
                <a:spcPts val="208"/>
              </a:spcBef>
              <a:buFont typeface="Arial"/>
              <a:buChar char="•"/>
              <a:tabLst>
                <a:tab pos="713048" algn="l"/>
              </a:tabLst>
            </a:pPr>
            <a:r>
              <a:rPr lang="en-US" sz="2448" spc="-5" dirty="0">
                <a:latin typeface="Calibri"/>
                <a:cs typeface="Calibri"/>
              </a:rPr>
              <a:t>Doesn’t support</a:t>
            </a:r>
            <a:r>
              <a:rPr lang="en-US" sz="2448" spc="-10" dirty="0">
                <a:latin typeface="Calibri"/>
                <a:cs typeface="Calibri"/>
              </a:rPr>
              <a:t> </a:t>
            </a:r>
            <a:r>
              <a:rPr lang="en-US" sz="2448" dirty="0">
                <a:latin typeface="Calibri"/>
                <a:cs typeface="Calibri"/>
              </a:rPr>
              <a:t>ADLS</a:t>
            </a:r>
          </a:p>
          <a:p>
            <a:pPr marL="712400" lvl="1" indent="-233797">
              <a:spcBef>
                <a:spcPts val="219"/>
              </a:spcBef>
              <a:buFont typeface="Arial"/>
              <a:buChar char="•"/>
              <a:tabLst>
                <a:tab pos="713048" algn="l"/>
              </a:tabLst>
            </a:pPr>
            <a:r>
              <a:rPr lang="en-US" sz="2448" spc="-5" dirty="0">
                <a:latin typeface="Calibri"/>
                <a:cs typeface="Calibri"/>
              </a:rPr>
              <a:t>Reduces</a:t>
            </a:r>
            <a:r>
              <a:rPr lang="en-US" sz="2448" spc="-25" dirty="0">
                <a:latin typeface="Calibri"/>
                <a:cs typeface="Calibri"/>
              </a:rPr>
              <a:t> </a:t>
            </a:r>
            <a:r>
              <a:rPr lang="en-US" sz="2448" spc="-10" dirty="0">
                <a:latin typeface="Calibri"/>
                <a:cs typeface="Calibri"/>
              </a:rPr>
              <a:t>concurrency</a:t>
            </a:r>
            <a:endParaRPr lang="en-US" sz="2448" dirty="0">
              <a:latin typeface="Calibri"/>
              <a:cs typeface="Calibri"/>
            </a:endParaRPr>
          </a:p>
          <a:p>
            <a:pPr marL="712400" lvl="1" indent="-233797">
              <a:spcBef>
                <a:spcPts val="224"/>
              </a:spcBef>
              <a:buFont typeface="Arial"/>
              <a:buChar char="•"/>
              <a:tabLst>
                <a:tab pos="713048" algn="l"/>
              </a:tabLst>
            </a:pPr>
            <a:r>
              <a:rPr lang="en-US" sz="2448" spc="-15" dirty="0">
                <a:latin typeface="Calibri"/>
                <a:cs typeface="Calibri"/>
              </a:rPr>
              <a:t>Control-gated </a:t>
            </a:r>
            <a:r>
              <a:rPr lang="en-US" sz="2448" spc="-10" dirty="0">
                <a:latin typeface="Calibri"/>
                <a:cs typeface="Calibri"/>
              </a:rPr>
              <a:t>performance </a:t>
            </a:r>
            <a:r>
              <a:rPr lang="en-US" sz="2448" spc="-5" dirty="0">
                <a:latin typeface="Calibri"/>
                <a:cs typeface="Calibri"/>
              </a:rPr>
              <a:t>limitation, </a:t>
            </a:r>
            <a:r>
              <a:rPr lang="en-US" sz="2448" spc="-10" dirty="0">
                <a:latin typeface="Calibri"/>
                <a:cs typeface="Calibri"/>
              </a:rPr>
              <a:t>can </a:t>
            </a:r>
            <a:r>
              <a:rPr lang="en-US" sz="2448" spc="-5" dirty="0">
                <a:latin typeface="Calibri"/>
                <a:cs typeface="Calibri"/>
              </a:rPr>
              <a:t>not </a:t>
            </a:r>
            <a:r>
              <a:rPr lang="en-US" sz="2448" spc="-10" dirty="0">
                <a:latin typeface="Calibri"/>
                <a:cs typeface="Calibri"/>
              </a:rPr>
              <a:t>scale </a:t>
            </a:r>
            <a:r>
              <a:rPr lang="en-US" sz="2448" dirty="0">
                <a:latin typeface="Calibri"/>
                <a:cs typeface="Calibri"/>
              </a:rPr>
              <a:t>with</a:t>
            </a:r>
            <a:r>
              <a:rPr lang="en-US" sz="2448" spc="-56" dirty="0">
                <a:latin typeface="Calibri"/>
                <a:cs typeface="Calibri"/>
              </a:rPr>
              <a:t> </a:t>
            </a:r>
            <a:r>
              <a:rPr lang="en-US" sz="2448" spc="-5" dirty="0">
                <a:latin typeface="Calibri"/>
                <a:cs typeface="Calibri"/>
              </a:rPr>
              <a:t>DWU</a:t>
            </a:r>
            <a:endParaRPr lang="en-US" sz="2448" dirty="0">
              <a:latin typeface="Calibri"/>
              <a:cs typeface="Calibri"/>
            </a:endParaRPr>
          </a:p>
          <a:p>
            <a:pPr lvl="1">
              <a:spcBef>
                <a:spcPts val="5"/>
              </a:spcBef>
              <a:buFont typeface="Arial"/>
              <a:buChar char="•"/>
            </a:pPr>
            <a:endParaRPr lang="en-US" sz="3111" dirty="0">
              <a:latin typeface="Calibri"/>
              <a:cs typeface="Calibri"/>
            </a:endParaRPr>
          </a:p>
          <a:p>
            <a:pPr marL="246102" indent="-233797">
              <a:buFont typeface="Arial"/>
              <a:buChar char="•"/>
              <a:tabLst>
                <a:tab pos="246750" algn="l"/>
              </a:tabLst>
            </a:pPr>
            <a:r>
              <a:rPr lang="en-US" sz="2856" spc="-15" dirty="0">
                <a:latin typeface="Calibri"/>
                <a:cs typeface="Calibri"/>
              </a:rPr>
              <a:t>Migrations:</a:t>
            </a:r>
            <a:endParaRPr lang="en-US" sz="2856" dirty="0">
              <a:latin typeface="Calibri"/>
              <a:cs typeface="Calibri"/>
            </a:endParaRPr>
          </a:p>
          <a:p>
            <a:pPr marL="712400" lvl="1" indent="-233797">
              <a:spcBef>
                <a:spcPts val="240"/>
              </a:spcBef>
              <a:buFont typeface="Arial"/>
              <a:buChar char="•"/>
              <a:tabLst>
                <a:tab pos="713048" algn="l"/>
              </a:tabLst>
            </a:pPr>
            <a:r>
              <a:rPr lang="en-US" sz="2448" spc="-51" dirty="0">
                <a:latin typeface="Calibri"/>
                <a:cs typeface="Calibri"/>
              </a:rPr>
              <a:t>Use </a:t>
            </a:r>
            <a:r>
              <a:rPr lang="en-US" sz="2448" dirty="0">
                <a:latin typeface="Calibri"/>
                <a:cs typeface="Calibri"/>
              </a:rPr>
              <a:t>Synapse Pipeline </a:t>
            </a:r>
            <a:r>
              <a:rPr lang="en-US" sz="2448" spc="-5" dirty="0">
                <a:latin typeface="Calibri"/>
                <a:cs typeface="Calibri"/>
              </a:rPr>
              <a:t>or</a:t>
            </a:r>
            <a:r>
              <a:rPr lang="en-US" sz="2448" spc="15" dirty="0">
                <a:latin typeface="Calibri"/>
                <a:cs typeface="Calibri"/>
              </a:rPr>
              <a:t> </a:t>
            </a:r>
            <a:r>
              <a:rPr lang="en-US" sz="2448" spc="-15" dirty="0" err="1">
                <a:latin typeface="Calibri"/>
                <a:cs typeface="Calibri"/>
              </a:rPr>
              <a:t>AzCopy</a:t>
            </a:r>
            <a:endParaRPr lang="en-US" sz="2448" dirty="0">
              <a:latin typeface="Calibri"/>
              <a:cs typeface="Calibri"/>
            </a:endParaRPr>
          </a:p>
          <a:p>
            <a:pPr marL="712400" lvl="1" indent="-233797">
              <a:spcBef>
                <a:spcPts val="219"/>
              </a:spcBef>
              <a:buFont typeface="Arial"/>
              <a:buChar char="•"/>
              <a:tabLst>
                <a:tab pos="713048" algn="l"/>
              </a:tabLst>
            </a:pPr>
            <a:r>
              <a:rPr lang="en-US" sz="2448" dirty="0">
                <a:latin typeface="Calibri"/>
                <a:cs typeface="Calibri"/>
              </a:rPr>
              <a:t>Bulk </a:t>
            </a:r>
            <a:r>
              <a:rPr lang="en-US" sz="2448" spc="-10" dirty="0">
                <a:latin typeface="Calibri"/>
                <a:cs typeface="Calibri"/>
              </a:rPr>
              <a:t>Copy </a:t>
            </a:r>
            <a:r>
              <a:rPr lang="en-US" sz="2448" dirty="0">
                <a:latin typeface="Calibri"/>
                <a:cs typeface="Calibri"/>
              </a:rPr>
              <a:t>will </a:t>
            </a:r>
            <a:r>
              <a:rPr lang="en-US" sz="2448" spc="-10" dirty="0">
                <a:latin typeface="Calibri"/>
                <a:cs typeface="Calibri"/>
              </a:rPr>
              <a:t>work, </a:t>
            </a:r>
            <a:r>
              <a:rPr lang="en-US" sz="2448" spc="-5" dirty="0">
                <a:latin typeface="Calibri"/>
                <a:cs typeface="Calibri"/>
              </a:rPr>
              <a:t>but </a:t>
            </a:r>
            <a:r>
              <a:rPr lang="en-US" sz="2448" dirty="0">
                <a:latin typeface="Calibri"/>
                <a:cs typeface="Calibri"/>
              </a:rPr>
              <a:t>it will </a:t>
            </a:r>
            <a:r>
              <a:rPr lang="en-US" sz="2448" spc="-5" dirty="0">
                <a:latin typeface="Calibri"/>
                <a:cs typeface="Calibri"/>
              </a:rPr>
              <a:t>be </a:t>
            </a:r>
            <a:r>
              <a:rPr lang="en-US" sz="2448" spc="-10" dirty="0">
                <a:latin typeface="Calibri"/>
                <a:cs typeface="Calibri"/>
              </a:rPr>
              <a:t>slower </a:t>
            </a:r>
            <a:r>
              <a:rPr lang="en-US" sz="2448" dirty="0">
                <a:latin typeface="Calibri"/>
                <a:cs typeface="Calibri"/>
              </a:rPr>
              <a:t>than </a:t>
            </a:r>
            <a:r>
              <a:rPr lang="en-US" sz="2448" spc="-5" dirty="0">
                <a:latin typeface="Calibri"/>
                <a:cs typeface="Calibri"/>
              </a:rPr>
              <a:t>other</a:t>
            </a:r>
            <a:r>
              <a:rPr lang="en-US" sz="2448" spc="-87" dirty="0">
                <a:latin typeface="Calibri"/>
                <a:cs typeface="Calibri"/>
              </a:rPr>
              <a:t> </a:t>
            </a:r>
            <a:r>
              <a:rPr lang="en-US" sz="2448" spc="-5" dirty="0">
                <a:latin typeface="Calibri"/>
                <a:cs typeface="Calibri"/>
              </a:rPr>
              <a:t>methods</a:t>
            </a:r>
            <a:endParaRPr lang="en-US" sz="2448" dirty="0">
              <a:latin typeface="Calibri"/>
              <a:cs typeface="Calibri"/>
            </a:endParaRPr>
          </a:p>
          <a:p>
            <a:endParaRPr lang="en-US"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dirty="0"/>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95915" y="1464074"/>
            <a:ext cx="11239464" cy="2949012"/>
          </a:xfrm>
        </p:spPr>
        <p:txBody>
          <a:bodyPr/>
          <a:lstStyle/>
          <a:p>
            <a:pPr marL="241300" indent="-229235">
              <a:spcBef>
                <a:spcPts val="95"/>
              </a:spcBef>
              <a:buFont typeface="Arial"/>
              <a:buChar char="•"/>
              <a:tabLst>
                <a:tab pos="241935" algn="l"/>
              </a:tabLst>
            </a:pPr>
            <a:r>
              <a:rPr lang="en-US" spc="-5" dirty="0">
                <a:latin typeface="Calibri"/>
                <a:cs typeface="Calibri"/>
              </a:rPr>
              <a:t>Un-check USE TYPE </a:t>
            </a:r>
            <a:r>
              <a:rPr lang="en-US" spc="-95" dirty="0">
                <a:latin typeface="Calibri"/>
                <a:cs typeface="Calibri"/>
              </a:rPr>
              <a:t>DEFAULT, </a:t>
            </a:r>
            <a:r>
              <a:rPr lang="en-US" spc="-5" dirty="0">
                <a:latin typeface="Calibri"/>
                <a:cs typeface="Calibri"/>
              </a:rPr>
              <a:t>it is</a:t>
            </a:r>
            <a:r>
              <a:rPr lang="en-US" spc="180" dirty="0">
                <a:latin typeface="Calibri"/>
                <a:cs typeface="Calibri"/>
              </a:rPr>
              <a:t> </a:t>
            </a:r>
            <a:r>
              <a:rPr lang="en-US" spc="-10" dirty="0">
                <a:latin typeface="Calibri"/>
                <a:cs typeface="Calibri"/>
              </a:rPr>
              <a:t>not a best practice.</a:t>
            </a:r>
            <a:endParaRPr lang="en-US" dirty="0">
              <a:latin typeface="Calibri"/>
              <a:cs typeface="Calibri"/>
            </a:endParaRPr>
          </a:p>
          <a:p>
            <a:pPr>
              <a:spcBef>
                <a:spcPts val="55"/>
              </a:spcBef>
              <a:buFont typeface="Arial"/>
              <a:buChar char="•"/>
            </a:pPr>
            <a:endParaRPr lang="en-US" sz="3800" dirty="0">
              <a:latin typeface="Calibri"/>
              <a:cs typeface="Calibri"/>
            </a:endParaRPr>
          </a:p>
          <a:p>
            <a:pPr marL="241300" indent="-229235">
              <a:lnSpc>
                <a:spcPts val="3190"/>
              </a:lnSpc>
              <a:buFont typeface="Arial"/>
              <a:buChar char="•"/>
              <a:tabLst>
                <a:tab pos="241935" algn="l"/>
              </a:tabLst>
            </a:pPr>
            <a:r>
              <a:rPr lang="en-US" spc="-10" dirty="0">
                <a:latin typeface="Calibri"/>
                <a:cs typeface="Calibri"/>
              </a:rPr>
              <a:t>Land </a:t>
            </a:r>
            <a:r>
              <a:rPr lang="en-US" spc="-20" dirty="0">
                <a:latin typeface="Calibri"/>
                <a:cs typeface="Calibri"/>
              </a:rPr>
              <a:t>data </a:t>
            </a:r>
            <a:r>
              <a:rPr lang="en-US" spc="-5" dirty="0">
                <a:latin typeface="Calibri"/>
                <a:cs typeface="Calibri"/>
              </a:rPr>
              <a:t>in </a:t>
            </a:r>
            <a:r>
              <a:rPr lang="en-US" spc="-10" dirty="0">
                <a:latin typeface="Calibri"/>
                <a:cs typeface="Calibri"/>
              </a:rPr>
              <a:t>ADLS Gen2, </a:t>
            </a:r>
            <a:r>
              <a:rPr lang="en-US" spc="-5" dirty="0">
                <a:latin typeface="Calibri"/>
                <a:cs typeface="Calibri"/>
              </a:rPr>
              <a:t>then </a:t>
            </a:r>
            <a:r>
              <a:rPr lang="en-US" spc="-15" dirty="0">
                <a:latin typeface="Calibri"/>
                <a:cs typeface="Calibri"/>
              </a:rPr>
              <a:t>ingest </a:t>
            </a:r>
            <a:r>
              <a:rPr lang="en-US" spc="-10" dirty="0">
                <a:latin typeface="Calibri"/>
                <a:cs typeface="Calibri"/>
              </a:rPr>
              <a:t>using </a:t>
            </a:r>
            <a:r>
              <a:rPr lang="en-US" spc="-15" dirty="0">
                <a:latin typeface="Calibri"/>
                <a:cs typeface="Calibri"/>
              </a:rPr>
              <a:t>Polybase </a:t>
            </a:r>
            <a:r>
              <a:rPr lang="en-US" spc="-5" dirty="0">
                <a:latin typeface="Calibri"/>
                <a:cs typeface="Calibri"/>
              </a:rPr>
              <a:t>/</a:t>
            </a:r>
            <a:r>
              <a:rPr lang="en-US" spc="229" dirty="0">
                <a:latin typeface="Calibri"/>
                <a:cs typeface="Calibri"/>
              </a:rPr>
              <a:t> </a:t>
            </a:r>
            <a:r>
              <a:rPr lang="en-US" spc="-80" dirty="0">
                <a:latin typeface="Calibri"/>
                <a:cs typeface="Calibri"/>
              </a:rPr>
              <a:t>COPY.</a:t>
            </a:r>
            <a:endParaRPr lang="en-US" dirty="0">
              <a:latin typeface="Calibri"/>
              <a:cs typeface="Calibri"/>
            </a:endParaRPr>
          </a:p>
          <a:p>
            <a:pPr marL="474449" lvl="1" indent="-229235">
              <a:lnSpc>
                <a:spcPts val="3190"/>
              </a:lnSpc>
              <a:buFont typeface="Arial"/>
              <a:buChar char="•"/>
              <a:tabLst>
                <a:tab pos="241935" algn="l"/>
              </a:tabLst>
            </a:pPr>
            <a:r>
              <a:rPr lang="en-US" spc="-5" dirty="0">
                <a:latin typeface="Calibri"/>
                <a:cs typeface="Calibri"/>
              </a:rPr>
              <a:t>This means </a:t>
            </a:r>
            <a:r>
              <a:rPr lang="en-US" spc="-20" dirty="0">
                <a:latin typeface="Calibri"/>
                <a:cs typeface="Calibri"/>
              </a:rPr>
              <a:t>you </a:t>
            </a:r>
            <a:r>
              <a:rPr lang="en-US" spc="-10" dirty="0">
                <a:latin typeface="Calibri"/>
                <a:cs typeface="Calibri"/>
              </a:rPr>
              <a:t>can </a:t>
            </a:r>
            <a:r>
              <a:rPr lang="en-US" spc="-15" dirty="0">
                <a:latin typeface="Calibri"/>
                <a:cs typeface="Calibri"/>
              </a:rPr>
              <a:t>re-ingest </a:t>
            </a:r>
            <a:r>
              <a:rPr lang="en-US" spc="-5" dirty="0">
                <a:latin typeface="Calibri"/>
                <a:cs typeface="Calibri"/>
              </a:rPr>
              <a:t>the same </a:t>
            </a:r>
            <a:r>
              <a:rPr lang="en-US" spc="-20" dirty="0">
                <a:latin typeface="Calibri"/>
                <a:cs typeface="Calibri"/>
              </a:rPr>
              <a:t>data </a:t>
            </a:r>
            <a:r>
              <a:rPr lang="en-US" spc="-10" dirty="0">
                <a:latin typeface="Calibri"/>
                <a:cs typeface="Calibri"/>
              </a:rPr>
              <a:t>set </a:t>
            </a:r>
            <a:r>
              <a:rPr lang="en-US" spc="-5" dirty="0">
                <a:latin typeface="Calibri"/>
                <a:cs typeface="Calibri"/>
              </a:rPr>
              <a:t>without </a:t>
            </a:r>
            <a:r>
              <a:rPr lang="en-US" spc="-15" dirty="0">
                <a:latin typeface="Calibri"/>
                <a:cs typeface="Calibri"/>
              </a:rPr>
              <a:t>having </a:t>
            </a:r>
            <a:r>
              <a:rPr lang="en-US" spc="-20" dirty="0">
                <a:latin typeface="Calibri"/>
                <a:cs typeface="Calibri"/>
              </a:rPr>
              <a:t>to  </a:t>
            </a:r>
            <a:r>
              <a:rPr lang="en-US" spc="-15" dirty="0">
                <a:latin typeface="Calibri"/>
                <a:cs typeface="Calibri"/>
              </a:rPr>
              <a:t>repeat extracts, </a:t>
            </a:r>
            <a:r>
              <a:rPr lang="en-US" spc="-5" dirty="0">
                <a:latin typeface="Calibri"/>
                <a:cs typeface="Calibri"/>
              </a:rPr>
              <a:t>and </a:t>
            </a:r>
            <a:r>
              <a:rPr lang="en-US" spc="-20" dirty="0">
                <a:latin typeface="Calibri"/>
                <a:cs typeface="Calibri"/>
              </a:rPr>
              <a:t>better demonstrate </a:t>
            </a:r>
            <a:r>
              <a:rPr lang="en-US" spc="-10" dirty="0">
                <a:latin typeface="Calibri"/>
                <a:cs typeface="Calibri"/>
              </a:rPr>
              <a:t>ingestion</a:t>
            </a:r>
            <a:r>
              <a:rPr lang="en-US" spc="135" dirty="0">
                <a:latin typeface="Calibri"/>
                <a:cs typeface="Calibri"/>
              </a:rPr>
              <a:t> </a:t>
            </a:r>
            <a:r>
              <a:rPr lang="en-US" spc="-15" dirty="0">
                <a:latin typeface="Calibri"/>
                <a:cs typeface="Calibri"/>
              </a:rPr>
              <a:t>performance.</a:t>
            </a:r>
            <a:endParaRPr lang="en-US" dirty="0">
              <a:latin typeface="Calibri"/>
              <a:cs typeface="Calibri"/>
            </a:endParaRPr>
          </a:p>
          <a:p>
            <a:endParaRPr lang="en-US" dirty="0"/>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6654835"/>
          </a:xfrm>
        </p:spPr>
        <p:txBody>
          <a:bodyPr/>
          <a:lstStyle/>
          <a:p>
            <a:pPr>
              <a:lnSpc>
                <a:spcPct val="100000"/>
              </a:lnSpc>
            </a:pPr>
            <a:r>
              <a:rPr lang="en-US" sz="2856" dirty="0"/>
              <a:t>Indexing</a:t>
            </a:r>
          </a:p>
          <a:p>
            <a:pPr>
              <a:lnSpc>
                <a:spcPct val="100000"/>
              </a:lnSpc>
            </a:pPr>
            <a:endParaRPr lang="en-US" sz="2856" dirty="0"/>
          </a:p>
          <a:p>
            <a:pPr>
              <a:lnSpc>
                <a:spcPct val="100000"/>
              </a:lnSpc>
            </a:pPr>
            <a:r>
              <a:rPr lang="en-US" sz="2856" b="1" dirty="0"/>
              <a:t>Use Heap tables</a:t>
            </a:r>
          </a:p>
          <a:p>
            <a:pPr>
              <a:lnSpc>
                <a:spcPct val="100000"/>
              </a:lnSpc>
            </a:pPr>
            <a:r>
              <a:rPr lang="en-US" sz="2856" b="1" dirty="0"/>
              <a:t>Speed load performance by staging data in heap tables and temporary tables prior to running transformations.</a:t>
            </a:r>
          </a:p>
          <a:p>
            <a:pPr>
              <a:lnSpc>
                <a:spcPct val="100000"/>
              </a:lnSpc>
            </a:pPr>
            <a:endParaRPr lang="en-US" sz="2856" b="1" dirty="0"/>
          </a:p>
          <a:p>
            <a:r>
              <a:rPr lang="en-US" sz="3200" spc="-10" dirty="0">
                <a:latin typeface="Calibri"/>
                <a:cs typeface="Calibri"/>
              </a:rPr>
              <a:t>Only </a:t>
            </a:r>
            <a:r>
              <a:rPr lang="en-US" sz="3200" spc="-5" dirty="0">
                <a:latin typeface="Calibri"/>
                <a:cs typeface="Calibri"/>
              </a:rPr>
              <a:t>load </a:t>
            </a:r>
            <a:r>
              <a:rPr lang="en-US" sz="3200" spc="-20" dirty="0">
                <a:latin typeface="Calibri"/>
                <a:cs typeface="Calibri"/>
              </a:rPr>
              <a:t>to </a:t>
            </a:r>
            <a:r>
              <a:rPr lang="en-US" sz="3200" spc="-5" dirty="0">
                <a:latin typeface="Calibri"/>
                <a:cs typeface="Calibri"/>
              </a:rPr>
              <a:t>a </a:t>
            </a:r>
            <a:r>
              <a:rPr lang="en-US" sz="3200" spc="-10" dirty="0">
                <a:latin typeface="Calibri"/>
                <a:cs typeface="Calibri"/>
              </a:rPr>
              <a:t>CCI </a:t>
            </a:r>
            <a:r>
              <a:rPr lang="en-US" sz="3200" spc="-15" dirty="0">
                <a:latin typeface="Calibri"/>
                <a:cs typeface="Calibri"/>
              </a:rPr>
              <a:t>table </a:t>
            </a:r>
            <a:r>
              <a:rPr lang="en-US" sz="3200" spc="-10" dirty="0">
                <a:latin typeface="Calibri"/>
                <a:cs typeface="Calibri"/>
              </a:rPr>
              <a:t>if </a:t>
            </a:r>
            <a:r>
              <a:rPr lang="en-US" sz="3200" spc="-5" dirty="0">
                <a:latin typeface="Calibri"/>
                <a:cs typeface="Calibri"/>
              </a:rPr>
              <a:t>the </a:t>
            </a:r>
            <a:r>
              <a:rPr lang="en-US" sz="3200" spc="-20" dirty="0">
                <a:latin typeface="Calibri"/>
                <a:cs typeface="Calibri"/>
              </a:rPr>
              <a:t>test </a:t>
            </a:r>
            <a:r>
              <a:rPr lang="en-US" sz="3200" spc="-15" dirty="0">
                <a:latin typeface="Calibri"/>
                <a:cs typeface="Calibri"/>
              </a:rPr>
              <a:t>requires </a:t>
            </a:r>
            <a:r>
              <a:rPr lang="en-US" sz="3200" spc="-5" dirty="0">
                <a:latin typeface="Calibri"/>
                <a:cs typeface="Calibri"/>
              </a:rPr>
              <a:t>a load </a:t>
            </a:r>
            <a:r>
              <a:rPr lang="en-US" sz="3200" spc="-20" dirty="0">
                <a:latin typeface="Calibri"/>
                <a:cs typeface="Calibri"/>
              </a:rPr>
              <a:t>to </a:t>
            </a:r>
            <a:r>
              <a:rPr lang="en-US" sz="3200" spc="-5" dirty="0">
                <a:latin typeface="Calibri"/>
                <a:cs typeface="Calibri"/>
              </a:rPr>
              <a:t>a </a:t>
            </a:r>
            <a:r>
              <a:rPr lang="en-US" sz="3200" spc="-10" dirty="0">
                <a:latin typeface="Calibri"/>
                <a:cs typeface="Calibri"/>
              </a:rPr>
              <a:t>single table,  </a:t>
            </a:r>
            <a:r>
              <a:rPr lang="en-US" sz="3200" spc="-5" dirty="0">
                <a:latin typeface="Calibri"/>
                <a:cs typeface="Calibri"/>
              </a:rPr>
              <a:t>then </a:t>
            </a:r>
            <a:r>
              <a:rPr lang="en-US" sz="3200" spc="-20" dirty="0">
                <a:latin typeface="Calibri"/>
                <a:cs typeface="Calibri"/>
              </a:rPr>
              <a:t>complex </a:t>
            </a:r>
            <a:r>
              <a:rPr lang="en-US" sz="3200" spc="-5" dirty="0">
                <a:latin typeface="Calibri"/>
                <a:cs typeface="Calibri"/>
              </a:rPr>
              <a:t>end-user </a:t>
            </a:r>
            <a:r>
              <a:rPr lang="en-US" sz="3200" spc="-10" dirty="0">
                <a:latin typeface="Calibri"/>
                <a:cs typeface="Calibri"/>
              </a:rPr>
              <a:t>queries </a:t>
            </a:r>
            <a:r>
              <a:rPr lang="en-US" sz="3200" spc="-15" dirty="0">
                <a:latin typeface="Calibri"/>
                <a:cs typeface="Calibri"/>
              </a:rPr>
              <a:t>against </a:t>
            </a:r>
            <a:r>
              <a:rPr lang="en-US" sz="3200" spc="-10" dirty="0">
                <a:latin typeface="Calibri"/>
                <a:cs typeface="Calibri"/>
              </a:rPr>
              <a:t>that</a:t>
            </a:r>
            <a:r>
              <a:rPr lang="en-US" sz="3200" spc="145" dirty="0">
                <a:latin typeface="Calibri"/>
                <a:cs typeface="Calibri"/>
              </a:rPr>
              <a:t> </a:t>
            </a:r>
            <a:r>
              <a:rPr lang="en-US" sz="3200" spc="-15" dirty="0">
                <a:latin typeface="Calibri"/>
                <a:cs typeface="Calibri"/>
              </a:rPr>
              <a:t>table.</a:t>
            </a:r>
            <a:endParaRPr lang="en-US" sz="3200" dirty="0">
              <a:latin typeface="Calibri"/>
              <a:cs typeface="Calibri"/>
            </a:endParaRPr>
          </a:p>
          <a:p>
            <a:pPr>
              <a:lnSpc>
                <a:spcPct val="100000"/>
              </a:lnSpc>
            </a:pPr>
            <a:endParaRPr lang="en-US" sz="2856" b="1" dirty="0"/>
          </a:p>
          <a:p>
            <a:endParaRPr lang="en-US" sz="4047" dirty="0"/>
          </a:p>
          <a:p>
            <a:pPr lvl="1"/>
            <a:r>
              <a:rPr lang="en-US" sz="204" dirty="0"/>
              <a:t>as</a:t>
            </a:r>
          </a:p>
          <a:p>
            <a:endParaRPr lang="en-US" sz="408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5915" y="1464074"/>
            <a:ext cx="11239464" cy="6500241"/>
          </a:xfrm>
        </p:spPr>
        <p:txBody>
          <a:bodyPr/>
          <a:lstStyle/>
          <a:p>
            <a:pPr marL="0" indent="0">
              <a:buNone/>
            </a:pPr>
            <a:r>
              <a:rPr lang="en-US" sz="2400" dirty="0"/>
              <a:t>Distribution</a:t>
            </a:r>
          </a:p>
          <a:p>
            <a:endParaRPr lang="en-US" sz="2400" dirty="0"/>
          </a:p>
          <a:p>
            <a:pPr marL="0" indent="0">
              <a:buNone/>
            </a:pPr>
            <a:r>
              <a:rPr lang="en-US" sz="2400" dirty="0"/>
              <a:t>Use Round Robin Distribution for: </a:t>
            </a:r>
          </a:p>
          <a:p>
            <a:r>
              <a:rPr lang="en-US" sz="2400" dirty="0"/>
              <a:t>Potentially useful tables created from raw input. </a:t>
            </a:r>
          </a:p>
          <a:p>
            <a:r>
              <a:rPr lang="en-US" sz="2400" dirty="0"/>
              <a:t>Temporary staging tables used in data preparation.</a:t>
            </a:r>
          </a:p>
          <a:p>
            <a:pPr marL="0" indent="0">
              <a:buNone/>
            </a:pPr>
            <a:endParaRPr lang="en-US" sz="2400" dirty="0"/>
          </a:p>
          <a:p>
            <a:pPr marL="0" indent="0">
              <a:buNone/>
            </a:pPr>
            <a:r>
              <a:rPr lang="en-US" sz="2400" dirty="0"/>
              <a:t>Other distribution considerations:</a:t>
            </a:r>
          </a:p>
          <a:p>
            <a:r>
              <a:rPr lang="en-US" sz="2400" dirty="0"/>
              <a:t>Never load to a REPLICATED table</a:t>
            </a:r>
          </a:p>
          <a:p>
            <a:r>
              <a:rPr lang="en-US" sz="2400" dirty="0"/>
              <a:t>Load to a ROUND_ROBIN table if the test is ONLY raw ingestion  performance, or if the table is very small</a:t>
            </a:r>
          </a:p>
          <a:p>
            <a:r>
              <a:rPr lang="en-US" sz="2400" dirty="0"/>
              <a:t>Load to a HASH table if the test is a pipeline with subsequent transformations using the loaded table</a:t>
            </a:r>
          </a:p>
          <a:p>
            <a:pPr marL="0" indent="0">
              <a:buNone/>
            </a:pPr>
            <a:endParaRPr lang="en-US" sz="2400" dirty="0"/>
          </a:p>
          <a:p>
            <a:endParaRPr lang="en-US" sz="2400" dirty="0"/>
          </a:p>
          <a:p>
            <a:endParaRPr lang="en-US" sz="2400" dirty="0"/>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704371"/>
          </a:xfrm>
          <a:prstGeom prst="rect">
            <a:avLst/>
          </a:prstGeom>
        </p:spPr>
        <p:txBody>
          <a:bodyPr vert="horz" wrap="square" lIns="0" tIns="13600" rIns="0" bIns="0" rtlCol="0" anchor="t">
            <a:spAutoFit/>
          </a:bodyPr>
          <a:lstStyle/>
          <a:p>
            <a:pPr marL="12953">
              <a:spcBef>
                <a:spcPts val="107"/>
              </a:spcBef>
            </a:pPr>
            <a:r>
              <a:rPr lang="en-US" sz="4488" spc="-5" dirty="0"/>
              <a:t>Ingest – Scaling to shorten duration</a:t>
            </a:r>
            <a:endParaRPr sz="4488" dirty="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95915" y="1464074"/>
            <a:ext cx="11239464" cy="5380447"/>
          </a:xfrm>
        </p:spPr>
        <p:txBody>
          <a:bodyPr/>
          <a:lstStyle/>
          <a:p>
            <a:pPr marL="12305" indent="0">
              <a:spcBef>
                <a:spcPts val="97"/>
              </a:spcBef>
              <a:buNone/>
              <a:tabLst>
                <a:tab pos="246750" algn="l"/>
              </a:tabLst>
            </a:pPr>
            <a:r>
              <a:rPr lang="en-US" spc="-5" dirty="0">
                <a:latin typeface="Calibri"/>
                <a:cs typeface="Calibri"/>
              </a:rPr>
              <a:t>Ingestion duration is correlated with the number of DWU’s allocated to the SQL Pool.</a:t>
            </a:r>
          </a:p>
          <a:p>
            <a:pPr marL="12305" indent="0">
              <a:spcBef>
                <a:spcPts val="97"/>
              </a:spcBef>
              <a:buNone/>
              <a:tabLst>
                <a:tab pos="246750" algn="l"/>
              </a:tabLst>
            </a:pPr>
            <a:endParaRPr lang="en-US" spc="-5" dirty="0">
              <a:latin typeface="Calibri"/>
              <a:cs typeface="Calibri"/>
            </a:endParaRPr>
          </a:p>
          <a:p>
            <a:pPr marL="12305" indent="0">
              <a:spcBef>
                <a:spcPts val="97"/>
              </a:spcBef>
              <a:buNone/>
              <a:tabLst>
                <a:tab pos="246750"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305" indent="0">
              <a:spcBef>
                <a:spcPts val="97"/>
              </a:spcBef>
              <a:buNone/>
              <a:tabLst>
                <a:tab pos="246750" algn="l"/>
              </a:tabLst>
            </a:pPr>
            <a:endParaRPr lang="en-US" spc="-5" dirty="0">
              <a:latin typeface="Calibri"/>
              <a:cs typeface="Calibri"/>
            </a:endParaRPr>
          </a:p>
          <a:p>
            <a:pPr marL="12305" indent="0">
              <a:spcBef>
                <a:spcPts val="97"/>
              </a:spcBef>
              <a:buNone/>
              <a:tabLst>
                <a:tab pos="246750"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953" indent="0">
              <a:lnSpc>
                <a:spcPts val="3253"/>
              </a:lnSpc>
              <a:spcBef>
                <a:spcPts val="2744"/>
              </a:spcBef>
              <a:buNone/>
              <a:tabLst>
                <a:tab pos="945549"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953" indent="0">
              <a:lnSpc>
                <a:spcPts val="3253"/>
              </a:lnSpc>
              <a:buNone/>
              <a:tabLst>
                <a:tab pos="945549"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6"/>
              </a:spcBef>
            </a:pPr>
            <a:endParaRPr lang="en-US" dirty="0">
              <a:latin typeface="Calibri"/>
              <a:cs typeface="Calibri"/>
            </a:endParaRPr>
          </a:p>
          <a:p>
            <a:pPr marL="12305" indent="0">
              <a:buNone/>
              <a:tabLst>
                <a:tab pos="246750"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8"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18589" y="3196171"/>
            <a:ext cx="10695989"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STORE</a:t>
            </a:r>
            <a:endParaRPr lang="en-US" sz="2448"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028237" y="1668462"/>
            <a:ext cx="144154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VISUALIZE</a:t>
            </a:r>
            <a:endParaRPr lang="en-US" sz="2448"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99238" y="-773113"/>
            <a:ext cx="5666571" cy="77311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sz="3468" dirty="0"/>
          </a:p>
        </p:txBody>
      </p:sp>
      <p:sp>
        <p:nvSpPr>
          <p:cNvPr id="6" name="Rectangle 5">
            <a:extLst>
              <a:ext uri="{FF2B5EF4-FFF2-40B4-BE49-F238E27FC236}">
                <a16:creationId xmlns:a16="http://schemas.microsoft.com/office/drawing/2014/main" id="{F608A9AF-2172-430A-A048-0E42E62E1535}"/>
              </a:ext>
            </a:extLst>
          </p:cNvPr>
          <p:cNvSpPr/>
          <p:nvPr/>
        </p:nvSpPr>
        <p:spPr bwMode="auto">
          <a:xfrm>
            <a:off x="778411"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INGEST</a:t>
            </a:r>
            <a:endParaRPr lang="en-US" sz="2448"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90867"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PREPARE</a:t>
            </a:r>
            <a:endParaRPr lang="en-US" sz="2448"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403324"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TRANSFORM &amp; ENRICH</a:t>
            </a:r>
            <a:endParaRPr lang="en-US" sz="2448"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715780"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SERVE</a:t>
            </a:r>
            <a:endParaRPr lang="en-US" sz="2448" b="1" dirty="0">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600059" y="466301"/>
            <a:ext cx="11239464" cy="553998"/>
          </a:xfrm>
        </p:spPr>
        <p:txBody>
          <a:bodyPr/>
          <a:lstStyle/>
          <a:p>
            <a:r>
              <a:rPr lang="en-US" dirty="0"/>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66691" y="2354924"/>
            <a:ext cx="10280746"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610076" y="5121895"/>
            <a:ext cx="10695989" cy="174030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STORE</a:t>
            </a:r>
            <a:endParaRPr lang="en-US" sz="2448"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864517" y="445552"/>
            <a:ext cx="144154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VISUALIZE</a:t>
            </a:r>
            <a:endParaRPr lang="en-US" sz="2448"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99238" y="-773113"/>
            <a:ext cx="5666571" cy="77311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3468" dirty="0"/>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614691"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INGEST</a:t>
            </a:r>
            <a:endParaRPr lang="en-US" sz="2448"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927147"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PREPARE</a:t>
            </a:r>
            <a:endParaRPr lang="en-US" sz="2448"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239604"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TRANSFORM &amp; ENRICH</a:t>
            </a:r>
            <a:endParaRPr lang="en-US" sz="2448"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552060"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SERVE</a:t>
            </a:r>
            <a:endParaRPr lang="en-US" sz="2448" b="1" dirty="0">
              <a:solidFill>
                <a:schemeClr val="tx1">
                  <a:lumMod val="50000"/>
                  <a:lumOff val="50000"/>
                </a:schemeClr>
              </a:soli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1D2D2AE9-4053-433D-B875-548A39B6D3A6}"/>
              </a:ext>
            </a:extLst>
          </p:cNvPr>
          <p:cNvSpPr/>
          <p:nvPr/>
        </p:nvSpPr>
        <p:spPr bwMode="auto">
          <a:xfrm>
            <a:off x="8018467" y="2930724"/>
            <a:ext cx="4287598" cy="1899214"/>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836" b="1" dirty="0">
              <a:solidFill>
                <a:schemeClr val="tx2"/>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75508" y="1152421"/>
            <a:ext cx="10630556" cy="367751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836" b="1" dirty="0">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94104" y="2630187"/>
            <a:ext cx="1037686" cy="1209643"/>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95770" y="5291668"/>
            <a:ext cx="1782151" cy="1550233"/>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ADLS Gen 2</a:t>
              </a:r>
            </a:p>
            <a:p>
              <a:pPr algn="ctr">
                <a:lnSpc>
                  <a:spcPct val="90000"/>
                </a:lnSpc>
                <a:spcAft>
                  <a:spcPts val="612"/>
                </a:spcAft>
              </a:pPr>
              <a:r>
                <a:rPr lang="en-US" sz="1224" dirty="0">
                  <a:gradFill>
                    <a:gsLst>
                      <a:gs pos="2917">
                        <a:schemeClr val="tx1"/>
                      </a:gs>
                      <a:gs pos="30000">
                        <a:schemeClr val="tx1"/>
                      </a:gs>
                    </a:gsLst>
                    <a:lin ang="5400000" scaled="0"/>
                  </a:gradFill>
                </a:rPr>
                <a:t>Storage Account</a:t>
              </a:r>
            </a:p>
            <a:p>
              <a:pPr algn="ctr">
                <a:lnSpc>
                  <a:spcPct val="90000"/>
                </a:lnSpc>
                <a:spcAft>
                  <a:spcPts val="612"/>
                </a:spcAft>
              </a:pPr>
              <a:r>
                <a:rPr lang="en-US" sz="1224" dirty="0">
                  <a:gradFill>
                    <a:gsLst>
                      <a:gs pos="2917">
                        <a:schemeClr val="tx1"/>
                      </a:gs>
                      <a:gs pos="30000">
                        <a:schemeClr val="tx1"/>
                      </a:gs>
                    </a:gsLst>
                    <a:lin ang="5400000" scaled="0"/>
                  </a:gradFill>
                </a:rPr>
                <a:t>Data Lake</a:t>
              </a:r>
            </a:p>
          </p:txBody>
        </p:sp>
      </p:grpSp>
      <p:sp>
        <p:nvSpPr>
          <p:cNvPr id="147" name="Rectangle 146">
            <a:extLst>
              <a:ext uri="{FF2B5EF4-FFF2-40B4-BE49-F238E27FC236}">
                <a16:creationId xmlns:a16="http://schemas.microsoft.com/office/drawing/2014/main" id="{8E1D5654-5AEC-455C-B213-D31EB0CDAC0A}"/>
              </a:ext>
            </a:extLst>
          </p:cNvPr>
          <p:cNvSpPr/>
          <p:nvPr/>
        </p:nvSpPr>
        <p:spPr bwMode="auto">
          <a:xfrm>
            <a:off x="8018465" y="3344832"/>
            <a:ext cx="4287599" cy="2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114117" y="4539560"/>
            <a:ext cx="301861" cy="1202354"/>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902811" y="1939034"/>
            <a:ext cx="1300018" cy="1213623"/>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840584" y="1928939"/>
            <a:ext cx="1300018" cy="1217258"/>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109089" y="4989807"/>
            <a:ext cx="867237" cy="544726"/>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268515" y="1673758"/>
            <a:ext cx="1171229" cy="1216392"/>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109089" y="4989807"/>
            <a:ext cx="3179694" cy="544726"/>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994911" y="1669700"/>
            <a:ext cx="1300018" cy="1213623"/>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904213" y="2263719"/>
            <a:ext cx="1300018" cy="1254007"/>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Power BI</a:t>
              </a:r>
            </a:p>
            <a:p>
              <a:pPr algn="ctr">
                <a:lnSpc>
                  <a:spcPct val="90000"/>
                </a:lnSpc>
                <a:spcAft>
                  <a:spcPts val="612"/>
                </a:spcAft>
              </a:pPr>
              <a:endParaRPr lang="en-US" sz="1224" dirty="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994911" y="3037346"/>
            <a:ext cx="1300018" cy="1213623"/>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109089" y="4989807"/>
            <a:ext cx="5492150" cy="544726"/>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675939" y="2968315"/>
            <a:ext cx="607121" cy="470856"/>
          </a:xfrm>
          <a:prstGeom prst="rect">
            <a:avLst/>
          </a:prstGeom>
          <a:noFill/>
        </p:spPr>
        <p:txBody>
          <a:bodyPr wrap="square" lIns="186521" tIns="149217" rIns="186521" bIns="149217" rtlCol="0">
            <a:spAutoFit/>
          </a:bodyPr>
          <a:lstStyle/>
          <a:p>
            <a:pPr>
              <a:lnSpc>
                <a:spcPct val="90000"/>
              </a:lnSpc>
              <a:spcAft>
                <a:spcPts val="612"/>
              </a:spcAft>
            </a:pPr>
            <a:r>
              <a:rPr lang="en-US" sz="1224"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334047" y="3377014"/>
            <a:ext cx="1300018" cy="122037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54875" y="1271707"/>
            <a:ext cx="485731" cy="485731"/>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713049" y="1152421"/>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908363" y="1152421"/>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6021878" y="1133015"/>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246336" y="1133015"/>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356636" y="1133014"/>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551950" y="1133014"/>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659487" y="1142706"/>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854801" y="1142706"/>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52345" y="1343526"/>
            <a:ext cx="3427435" cy="353469"/>
          </a:xfrm>
          <a:prstGeom prst="rect">
            <a:avLst/>
          </a:prstGeom>
          <a:solidFill>
            <a:schemeClr val="bg1"/>
          </a:solidFill>
        </p:spPr>
        <p:txBody>
          <a:bodyPr wrap="none">
            <a:spAutoFit/>
          </a:bodyPr>
          <a:lstStyle/>
          <a:p>
            <a:pPr defTabSz="951028" fontAlgn="base">
              <a:lnSpc>
                <a:spcPct val="90000"/>
              </a:lnSpc>
              <a:spcBef>
                <a:spcPct val="0"/>
              </a:spcBef>
              <a:spcAft>
                <a:spcPct val="0"/>
              </a:spcAft>
            </a:pPr>
            <a:r>
              <a:rPr lang="en-US" sz="1836" b="1" dirty="0">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623358"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993397"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247244"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594181"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78342" y="2759291"/>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208794" y="3371457"/>
            <a:ext cx="1300018" cy="1213623"/>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251453" y="3370318"/>
            <a:ext cx="1300018" cy="122037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213244" y="1669776"/>
            <a:ext cx="1300018" cy="1213623"/>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7048070" y="2971489"/>
            <a:ext cx="607121" cy="470856"/>
          </a:xfrm>
          <a:prstGeom prst="rect">
            <a:avLst/>
          </a:prstGeom>
          <a:noFill/>
        </p:spPr>
        <p:txBody>
          <a:bodyPr wrap="square" lIns="186521" tIns="149217" rIns="186521" bIns="149217" rtlCol="0">
            <a:spAutoFit/>
          </a:bodyPr>
          <a:lstStyle/>
          <a:p>
            <a:pPr>
              <a:lnSpc>
                <a:spcPct val="90000"/>
              </a:lnSpc>
              <a:spcAft>
                <a:spcPts val="612"/>
              </a:spcAft>
            </a:pPr>
            <a:r>
              <a:rPr lang="en-US" sz="1224" dirty="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52763" y="1608419"/>
            <a:ext cx="973919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5271" y="2625642"/>
            <a:ext cx="1553003" cy="696841"/>
          </a:xfrm>
          <a:prstGeom prst="rect">
            <a:avLst/>
          </a:prstGeom>
          <a:noFill/>
        </p:spPr>
        <p:txBody>
          <a:bodyPr wrap="square" lIns="186521" tIns="149217" rIns="186521" bIns="149217" rtlCol="0">
            <a:spAutoFit/>
          </a:bodyPr>
          <a:lstStyle/>
          <a:p>
            <a:pPr algn="ctr">
              <a:lnSpc>
                <a:spcPct val="90000"/>
              </a:lnSpc>
              <a:spcAft>
                <a:spcPts val="612"/>
              </a:spcAft>
            </a:pPr>
            <a:r>
              <a:rPr lang="en-US" sz="1428" b="1" dirty="0">
                <a:gradFill>
                  <a:gsLst>
                    <a:gs pos="2917">
                      <a:schemeClr val="tx1"/>
                    </a:gs>
                    <a:gs pos="30000">
                      <a:schemeClr val="tx1"/>
                    </a:gs>
                  </a:gsLst>
                  <a:lin ang="5400000" scaled="0"/>
                </a:gradFill>
              </a:rPr>
              <a:t>Data </a:t>
            </a:r>
            <a:br>
              <a:rPr lang="en-US" sz="1428" b="1" dirty="0">
                <a:gradFill>
                  <a:gsLst>
                    <a:gs pos="2917">
                      <a:schemeClr val="tx1"/>
                    </a:gs>
                    <a:gs pos="30000">
                      <a:schemeClr val="tx1"/>
                    </a:gs>
                  </a:gsLst>
                  <a:lin ang="5400000" scaled="0"/>
                </a:gradFill>
              </a:rPr>
            </a:br>
            <a:r>
              <a:rPr lang="en-US" sz="1428" b="1" dirty="0">
                <a:gradFill>
                  <a:gsLst>
                    <a:gs pos="2917">
                      <a:schemeClr val="tx1"/>
                    </a:gs>
                    <a:gs pos="30000">
                      <a:schemeClr val="tx1"/>
                    </a:gs>
                  </a:gsLst>
                  <a:lin ang="5400000" scaled="0"/>
                </a:gradFill>
              </a:rPr>
              <a:t>Sources</a:t>
            </a:r>
            <a:endParaRPr lang="en-US" sz="142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185566" cy="1107996"/>
          </a:xfrm>
        </p:spPr>
        <p:txBody>
          <a:bodyPr/>
          <a:lstStyle/>
          <a:p>
            <a:r>
              <a:rPr lang="en-US" dirty="0"/>
              <a:t>Data Loading &amp; Data Lake Organization</a:t>
            </a:r>
          </a:p>
        </p:txBody>
      </p:sp>
      <p:sp>
        <p:nvSpPr>
          <p:cNvPr id="2" name="Text Placeholder 1"/>
          <p:cNvSpPr>
            <a:spLocks noGrp="1"/>
          </p:cNvSpPr>
          <p:nvPr>
            <p:ph type="body" sz="quarter" idx="12"/>
          </p:nvPr>
        </p:nvSpPr>
        <p:spPr>
          <a:xfrm>
            <a:off x="595914" y="4041282"/>
            <a:ext cx="5186010" cy="615553"/>
          </a:xfrm>
        </p:spPr>
        <p:txBody>
          <a:bodyPr/>
          <a:lstStyle/>
          <a:p>
            <a:r>
              <a:rPr lang="en-US" dirty="0"/>
              <a:t>CSA03P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Orchestration</a:t>
            </a:r>
          </a:p>
          <a:p>
            <a:pPr marL="287338" lvl="1" indent="0">
              <a:buNone/>
            </a:pPr>
            <a:r>
              <a:rPr lang="en-US" sz="1800" dirty="0">
                <a:solidFill>
                  <a:schemeClr val="tx1"/>
                </a:solidFill>
              </a:rPr>
              <a:t>Synapse pipelines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Ingest files to tables</a:t>
            </a:r>
          </a:p>
          <a:p>
            <a:pPr marL="287338" lvl="1" indent="0">
              <a:buNone/>
            </a:pPr>
            <a:r>
              <a:rPr lang="en-US" sz="1800" dirty="0">
                <a:solidFill>
                  <a:schemeClr val="tx1"/>
                </a:solidFill>
              </a:rPr>
              <a:t>Copy versus CTAS</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Best practices</a:t>
            </a:r>
          </a:p>
          <a:p>
            <a:pPr marL="287338" lvl="1" indent="0">
              <a:buNone/>
            </a:pPr>
            <a:r>
              <a:rPr lang="en-US" sz="1800" dirty="0">
                <a:solidFill>
                  <a:schemeClr val="tx1"/>
                </a:solidFill>
              </a:rPr>
              <a:t>Various ingest and storage best practices</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35795" y="926396"/>
            <a:ext cx="7912007" cy="230524"/>
          </a:xfrm>
          <a:prstGeom prst="rect">
            <a:avLst/>
          </a:prstGeom>
        </p:spPr>
        <p:txBody>
          <a:bodyPr vert="horz" wrap="square" lIns="0" tIns="0" rIns="0" bIns="0" rtlCol="0" anchor="t">
            <a:spAutoFit/>
          </a:bodyPr>
          <a:lstStyle/>
          <a:p>
            <a:pPr defTabSz="813848">
              <a:lnSpc>
                <a:spcPct val="90000"/>
              </a:lnSpc>
              <a:spcBef>
                <a:spcPct val="0"/>
              </a:spcBef>
              <a:spcAft>
                <a:spcPts val="816"/>
              </a:spcAft>
              <a:defRPr/>
            </a:pPr>
            <a:r>
              <a:rPr lang="en-US" sz="1632" dirty="0">
                <a:solidFill>
                  <a:srgbClr val="000000"/>
                </a:solidFill>
                <a:latin typeface="Segoe UI"/>
                <a:cs typeface="Segoe UI"/>
              </a:rPr>
              <a:t>Limitless analytics service with unmatched time to insight</a:t>
            </a:r>
            <a:endParaRPr lang="en-US" sz="1632" dirty="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65793" y="1420784"/>
            <a:ext cx="8200674" cy="49285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algn="ctr" defTabSz="932597">
              <a:defRPr/>
            </a:pPr>
            <a:endParaRPr lang="en-US" sz="1224" b="1" dirty="0">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92078" y="1849390"/>
            <a:ext cx="7807723" cy="3377453"/>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224" dirty="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238"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326"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910661" y="2700110"/>
            <a:ext cx="7576112" cy="2397593"/>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dirty="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88838" y="5097702"/>
            <a:ext cx="7807004" cy="1078748"/>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21238"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326" b="1" dirty="0">
                  <a:solidFill>
                    <a:srgbClr val="0078D4"/>
                  </a:solidFill>
                  <a:latin typeface="Segoe UI Semibold"/>
                  <a:ea typeface="Segoe UI" pitchFamily="34" charset="0"/>
                  <a:cs typeface="Segoe UI Semibold" panose="020B0502040204020203" pitchFamily="34" charset="0"/>
                </a:rPr>
                <a:t>Azure</a:t>
              </a:r>
            </a:p>
            <a:p>
              <a:pPr defTabSz="951028" fontAlgn="base">
                <a:spcBef>
                  <a:spcPct val="0"/>
                </a:spcBef>
                <a:spcAft>
                  <a:spcPct val="0"/>
                </a:spcAft>
                <a:defRPr/>
              </a:pPr>
              <a:r>
                <a:rPr lang="en-US" sz="1326" b="1" dirty="0">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Common Data Model</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Enterprise Security</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412840" y="5923091"/>
            <a:ext cx="839596" cy="94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252437" y="5688596"/>
            <a:ext cx="2588946" cy="48785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Data </a:t>
            </a:r>
            <a:r>
              <a:rPr lang="en-US" sz="1224" b="1" dirty="0">
                <a:gradFill>
                  <a:gsLst>
                    <a:gs pos="2917">
                      <a:prstClr val="black"/>
                    </a:gs>
                    <a:gs pos="30000">
                      <a:prstClr val="black"/>
                    </a:gs>
                  </a:gsLst>
                  <a:lin ang="5400000" scaled="0"/>
                </a:gradFill>
                <a:latin typeface="Segoe UI"/>
              </a:rPr>
              <a:t>lake integrated </a:t>
            </a:r>
            <a:r>
              <a:rPr lang="en-US" sz="1224" dirty="0">
                <a:gradFill>
                  <a:gsLst>
                    <a:gs pos="2917">
                      <a:prstClr val="black"/>
                    </a:gs>
                    <a:gs pos="30000">
                      <a:prstClr val="black"/>
                    </a:gs>
                  </a:gsLst>
                  <a:lin ang="5400000" scaled="0"/>
                </a:gradFill>
                <a:latin typeface="Segoe UI"/>
              </a:rPr>
              <a:t>and Common Data Model aware</a:t>
            </a:r>
            <a:endParaRPr lang="en-US" sz="1224"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94153" y="4512615"/>
            <a:ext cx="1644465"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94153" y="3397735"/>
            <a:ext cx="1644464" cy="43905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94153" y="283722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94153" y="395210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252437" y="4934935"/>
            <a:ext cx="2588946" cy="66081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Integrated </a:t>
            </a:r>
            <a:r>
              <a:rPr lang="en-US" sz="1224" b="1" dirty="0">
                <a:gradFill>
                  <a:gsLst>
                    <a:gs pos="2917">
                      <a:prstClr val="black"/>
                    </a:gs>
                    <a:gs pos="30000">
                      <a:prstClr val="black"/>
                    </a:gs>
                  </a:gsLst>
                  <a:lin ang="5400000" scaled="0"/>
                </a:gradFill>
                <a:latin typeface="Segoe UI"/>
              </a:rPr>
              <a:t>platform services </a:t>
            </a:r>
            <a:br>
              <a:rPr lang="en-US" sz="1224" b="1" dirty="0">
                <a:gradFill>
                  <a:gsLst>
                    <a:gs pos="2917">
                      <a:prstClr val="black"/>
                    </a:gs>
                    <a:gs pos="30000">
                      <a:prstClr val="black"/>
                    </a:gs>
                  </a:gsLst>
                  <a:lin ang="5400000" scaled="0"/>
                </a:gradFill>
                <a:latin typeface="Segoe UI"/>
              </a:rPr>
            </a:br>
            <a:r>
              <a:rPr lang="en-US" sz="1224" dirty="0">
                <a:gradFill>
                  <a:gsLst>
                    <a:gs pos="2917">
                      <a:prstClr val="black"/>
                    </a:gs>
                    <a:gs pos="30000">
                      <a:prstClr val="black"/>
                    </a:gs>
                  </a:gsLst>
                  <a:lin ang="5400000" scaled="0"/>
                </a:gradFill>
                <a:latin typeface="Segoe UI"/>
              </a:rPr>
              <a:t>for, management, security, monitoring, and </a:t>
            </a:r>
            <a:r>
              <a:rPr lang="en-US" sz="1224" dirty="0" err="1">
                <a:gradFill>
                  <a:gsLst>
                    <a:gs pos="2917">
                      <a:prstClr val="black"/>
                    </a:gs>
                    <a:gs pos="30000">
                      <a:prstClr val="black"/>
                    </a:gs>
                  </a:gsLst>
                  <a:lin ang="5400000" scaled="0"/>
                </a:gradFill>
                <a:latin typeface="Segoe UI"/>
              </a:rPr>
              <a:t>metastore</a:t>
            </a:r>
            <a:endParaRPr lang="en-US" sz="1224"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352912" y="4957813"/>
            <a:ext cx="899525" cy="3075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916103" y="2837222"/>
            <a:ext cx="0" cy="212059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92968" y="4693920"/>
            <a:ext cx="4297297"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6072012" y="4141008"/>
            <a:ext cx="2118254" cy="50056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92968" y="4143263"/>
            <a:ext cx="2126548" cy="50056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92968" y="393377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252437" y="3190732"/>
            <a:ext cx="2588946" cy="16513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Integrated analytics runtimes available provisioned and serverless on-demand </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SQL Analytics </a:t>
            </a:r>
            <a:r>
              <a:rPr lang="en-US" sz="1224">
                <a:gradFill>
                  <a:gsLst>
                    <a:gs pos="2917">
                      <a:prstClr val="black"/>
                    </a:gs>
                    <a:gs pos="30000">
                      <a:prstClr val="black"/>
                    </a:gs>
                  </a:gsLst>
                  <a:lin ang="5400000" scaled="0"/>
                </a:gradFill>
                <a:latin typeface="Segoe UI"/>
              </a:rPr>
              <a:t>offering T-SQL for batch, streaming and interactive processing</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Spark</a:t>
            </a:r>
            <a:r>
              <a:rPr lang="en-US" sz="1224">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975316" y="4016412"/>
            <a:ext cx="1277120" cy="42359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92968" y="3563732"/>
            <a:ext cx="2126548"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6072011" y="3563732"/>
            <a:ext cx="2118254" cy="2638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92968" y="336633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929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92968" y="2814949"/>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17896"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344953"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072011"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7990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515702"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352912" y="2848952"/>
            <a:ext cx="899525" cy="28949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252437" y="2605116"/>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Multiple </a:t>
            </a:r>
            <a:r>
              <a:rPr lang="en-US" sz="1224" b="1">
                <a:gradFill>
                  <a:gsLst>
                    <a:gs pos="2917">
                      <a:prstClr val="black"/>
                    </a:gs>
                    <a:gs pos="30000">
                      <a:prstClr val="black"/>
                    </a:gs>
                  </a:gsLst>
                  <a:lin ang="5400000" scaled="0"/>
                </a:gradFill>
                <a:latin typeface="Segoe UI"/>
              </a:rPr>
              <a:t>languages </a:t>
            </a:r>
            <a:r>
              <a:rPr lang="en-US" sz="1224">
                <a:gradFill>
                  <a:gsLst>
                    <a:gs pos="2917">
                      <a:prstClr val="black"/>
                    </a:gs>
                    <a:gs pos="30000">
                      <a:prstClr val="black"/>
                    </a:gs>
                  </a:gsLst>
                  <a:lin ang="5400000" scaled="0"/>
                </a:gradFill>
                <a:latin typeface="Segoe UI"/>
              </a:rPr>
              <a:t>suited to different analytics workloads</a:t>
            </a:r>
            <a:endParaRPr lang="en-US" sz="1224"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910661" y="2208446"/>
            <a:ext cx="7576112" cy="393930"/>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92967" y="2283232"/>
            <a:ext cx="2001950" cy="22217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326" b="1" dirty="0">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352912" y="2272326"/>
            <a:ext cx="899525" cy="15337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252437" y="2028490"/>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SaaS </a:t>
            </a:r>
            <a:r>
              <a:rPr lang="en-US" sz="1224" b="1">
                <a:gradFill>
                  <a:gsLst>
                    <a:gs pos="2917">
                      <a:prstClr val="black"/>
                    </a:gs>
                    <a:gs pos="30000">
                      <a:prstClr val="black"/>
                    </a:gs>
                  </a:gsLst>
                  <a:lin ang="5400000" scaled="0"/>
                </a:gradFill>
                <a:latin typeface="Segoe UI"/>
              </a:rPr>
              <a:t>developer experiences </a:t>
            </a:r>
            <a:r>
              <a:rPr lang="en-US" sz="1224">
                <a:gradFill>
                  <a:gsLst>
                    <a:gs pos="2917">
                      <a:prstClr val="black"/>
                    </a:gs>
                    <a:gs pos="30000">
                      <a:prstClr val="black"/>
                    </a:gs>
                  </a:gsLst>
                  <a:lin ang="5400000" scaled="0"/>
                </a:gradFill>
                <a:latin typeface="Segoe UI"/>
              </a:rPr>
              <a:t>for code free and code first</a:t>
            </a:r>
            <a:endParaRPr lang="en-US" sz="2448"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916103" y="2302407"/>
            <a:ext cx="0" cy="232917"/>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90982" y="1585474"/>
            <a:ext cx="4171968" cy="40310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122" b="1" dirty="0">
                <a:solidFill>
                  <a:schemeClr val="tx2"/>
                </a:solidFill>
                <a:latin typeface="Segoe UI Semibold"/>
              </a:rPr>
              <a:t>Artificial Intelligence / Machine Learning / Internet of Things</a:t>
            </a:r>
          </a:p>
          <a:p>
            <a:pPr defTabSz="932597">
              <a:lnSpc>
                <a:spcPct val="120000"/>
              </a:lnSpc>
              <a:defRPr/>
            </a:pPr>
            <a:r>
              <a:rPr lang="en-US" sz="1122" b="1" dirty="0">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252437" y="1469494"/>
            <a:ext cx="2588946" cy="46460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Designed for analytics </a:t>
            </a:r>
            <a:r>
              <a:rPr lang="en-US" sz="1224" b="1">
                <a:gradFill>
                  <a:gsLst>
                    <a:gs pos="2917">
                      <a:prstClr val="black"/>
                    </a:gs>
                    <a:gs pos="30000">
                      <a:prstClr val="black"/>
                    </a:gs>
                  </a:gsLst>
                  <a:lin ang="5400000" scaled="0"/>
                </a:gradFill>
                <a:latin typeface="Segoe UI"/>
              </a:rPr>
              <a:t>workloads at any scale</a:t>
            </a:r>
            <a:endParaRPr lang="en-US" sz="2448"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595842" y="1698081"/>
            <a:ext cx="656594" cy="371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130565" y="4512615"/>
            <a:ext cx="1644465"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130564" y="3397735"/>
            <a:ext cx="1644464" cy="439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130564" y="283722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130564" y="395210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18589" y="3196171"/>
            <a:ext cx="10695989"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STORE</a:t>
            </a:r>
            <a:endParaRPr lang="en-US" sz="2448"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028237" y="1668462"/>
            <a:ext cx="144154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VISUALIZE</a:t>
            </a:r>
            <a:endParaRPr lang="en-US" sz="2448"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99238" y="-773113"/>
            <a:ext cx="5666571" cy="77311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sz="3468" dirty="0"/>
          </a:p>
        </p:txBody>
      </p:sp>
      <p:sp>
        <p:nvSpPr>
          <p:cNvPr id="6" name="Rectangle 5">
            <a:extLst>
              <a:ext uri="{FF2B5EF4-FFF2-40B4-BE49-F238E27FC236}">
                <a16:creationId xmlns:a16="http://schemas.microsoft.com/office/drawing/2014/main" id="{F608A9AF-2172-430A-A048-0E42E62E1535}"/>
              </a:ext>
            </a:extLst>
          </p:cNvPr>
          <p:cNvSpPr/>
          <p:nvPr/>
        </p:nvSpPr>
        <p:spPr bwMode="auto">
          <a:xfrm>
            <a:off x="778411"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INGEST</a:t>
            </a:r>
            <a:endParaRPr lang="en-US" sz="2448"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90867"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PREPARE</a:t>
            </a:r>
            <a:endParaRPr lang="en-US" sz="2448"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403324"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TRANSFORM &amp; ENRICH</a:t>
            </a:r>
            <a:endParaRPr lang="en-US" sz="2448"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715780"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SERVE</a:t>
            </a:r>
            <a:endParaRPr lang="en-US" sz="2448" b="1" dirty="0">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600059" y="466301"/>
            <a:ext cx="11239464" cy="553998"/>
          </a:xfrm>
        </p:spPr>
        <p:txBody>
          <a:bodyPr/>
          <a:lstStyle/>
          <a:p>
            <a:r>
              <a:rPr lang="en-US" dirty="0"/>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66691" y="2354924"/>
            <a:ext cx="10280746"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310875" y="910957"/>
            <a:ext cx="583888" cy="819661"/>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310875" y="1730619"/>
            <a:ext cx="591052" cy="6108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310875" y="1651465"/>
            <a:ext cx="583888" cy="7915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8092535" y="1730618"/>
            <a:ext cx="614088" cy="624616"/>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8125551" y="2344805"/>
            <a:ext cx="581073" cy="579707"/>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84372" y="2250893"/>
            <a:ext cx="0" cy="459939"/>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F410326-FB5F-4427-80FF-32F0142A3F97}"/>
              </a:ext>
            </a:extLst>
          </p:cNvPr>
          <p:cNvSpPr/>
          <p:nvPr/>
        </p:nvSpPr>
        <p:spPr bwMode="auto">
          <a:xfrm>
            <a:off x="9982568" y="5508659"/>
            <a:ext cx="1870356" cy="7972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8888" y="3856778"/>
            <a:ext cx="3269481" cy="3269481"/>
          </a:xfrm>
          <a:prstGeom prst="rect">
            <a:avLst/>
          </a:prstGeom>
          <a:effectLst/>
        </p:spPr>
      </p:pic>
      <p:sp>
        <p:nvSpPr>
          <p:cNvPr id="13" name="Rectangle 12">
            <a:extLst>
              <a:ext uri="{FF2B5EF4-FFF2-40B4-BE49-F238E27FC236}">
                <a16:creationId xmlns:a16="http://schemas.microsoft.com/office/drawing/2014/main" id="{8D64510E-D8C5-4B30-A6A6-45A9F932AC32}"/>
              </a:ext>
            </a:extLst>
          </p:cNvPr>
          <p:cNvSpPr/>
          <p:nvPr/>
        </p:nvSpPr>
        <p:spPr bwMode="auto">
          <a:xfrm>
            <a:off x="6679213" y="4738330"/>
            <a:ext cx="1612343" cy="5563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51028" fontAlgn="base">
              <a:spcBef>
                <a:spcPct val="0"/>
              </a:spcBef>
              <a:spcAft>
                <a:spcPct val="0"/>
              </a:spcAft>
            </a:pPr>
            <a:r>
              <a:rPr lang="en-US" sz="102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14" name="TextBox 13">
            <a:extLst>
              <a:ext uri="{FF2B5EF4-FFF2-40B4-BE49-F238E27FC236}">
                <a16:creationId xmlns:a16="http://schemas.microsoft.com/office/drawing/2014/main" id="{97C1A5A2-E19D-4E22-9B47-9BF642327AB8}"/>
              </a:ext>
            </a:extLst>
          </p:cNvPr>
          <p:cNvSpPr txBox="1"/>
          <p:nvPr/>
        </p:nvSpPr>
        <p:spPr>
          <a:xfrm>
            <a:off x="6997261" y="5864957"/>
            <a:ext cx="1052216" cy="160091"/>
          </a:xfrm>
          <a:prstGeom prst="rect">
            <a:avLst/>
          </a:prstGeom>
          <a:noFill/>
        </p:spPr>
        <p:txBody>
          <a:bodyPr wrap="square" lIns="0" tIns="0" rIns="0" bIns="0" rtlCol="0">
            <a:spAutoFit/>
          </a:bodyPr>
          <a:lstStyle/>
          <a:p>
            <a:pPr algn="l"/>
            <a:r>
              <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711422" y="5007013"/>
            <a:ext cx="2092877" cy="857944"/>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706623" y="1467932"/>
            <a:ext cx="1604251" cy="525373"/>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10064219" y="5868367"/>
            <a:ext cx="363475"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10067980" y="6098238"/>
            <a:ext cx="366672"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533827" y="5799100"/>
            <a:ext cx="1160844" cy="128046"/>
          </a:xfrm>
          <a:prstGeom prst="rect">
            <a:avLst/>
          </a:prstGeom>
          <a:noFill/>
        </p:spPr>
        <p:txBody>
          <a:bodyPr wrap="square" lIns="0" tIns="0" rIns="0" bIns="0" rtlCol="0">
            <a:spAutoFit/>
          </a:bodyPr>
          <a:lstStyle/>
          <a:p>
            <a:r>
              <a:rPr lang="en-US" sz="816"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10050696" y="5571079"/>
            <a:ext cx="699988" cy="128046"/>
          </a:xfrm>
          <a:prstGeom prst="rect">
            <a:avLst/>
          </a:prstGeom>
          <a:noFill/>
        </p:spPr>
        <p:txBody>
          <a:bodyPr wrap="square" lIns="0" tIns="0" rIns="0" bIns="0" rtlCol="0">
            <a:spAutoFit/>
          </a:bodyPr>
          <a:lstStyle/>
          <a:p>
            <a:r>
              <a:rPr lang="en-US" sz="816" b="1" spc="153">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545201" y="6028971"/>
            <a:ext cx="407697" cy="128046"/>
          </a:xfrm>
          <a:prstGeom prst="rect">
            <a:avLst/>
          </a:prstGeom>
          <a:noFill/>
        </p:spPr>
        <p:txBody>
          <a:bodyPr wrap="square" lIns="0" tIns="0" rIns="0" bIns="0" rtlCol="0">
            <a:spAutoFit/>
          </a:bodyPr>
          <a:lstStyle/>
          <a:p>
            <a:r>
              <a:rPr lang="en-US" sz="816"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9918" y="372009"/>
            <a:ext cx="11237870" cy="565027"/>
          </a:xfrm>
          <a:prstGeom prst="rect">
            <a:avLst/>
          </a:prstGeom>
        </p:spPr>
        <p:txBody>
          <a:bodyPr vert="horz" wrap="square" lIns="0" tIns="1678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sz="3468" dirty="0"/>
              <a:t>Components of Orchestration</a:t>
            </a:r>
          </a:p>
        </p:txBody>
      </p:sp>
      <p:sp>
        <p:nvSpPr>
          <p:cNvPr id="34" name="Rectangle 33">
            <a:extLst>
              <a:ext uri="{FF2B5EF4-FFF2-40B4-BE49-F238E27FC236}">
                <a16:creationId xmlns:a16="http://schemas.microsoft.com/office/drawing/2014/main" id="{B0206B75-3599-4343-851B-7BE23FDF5F1D}"/>
              </a:ext>
            </a:extLst>
          </p:cNvPr>
          <p:cNvSpPr/>
          <p:nvPr/>
        </p:nvSpPr>
        <p:spPr bwMode="auto">
          <a:xfrm>
            <a:off x="596712" y="1470372"/>
            <a:ext cx="1262102" cy="161818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25993" y="2004494"/>
            <a:ext cx="1210932" cy="960676"/>
          </a:xfrm>
          <a:prstGeom prst="rect">
            <a:avLst/>
          </a:prstGeom>
          <a:noFill/>
        </p:spPr>
        <p:txBody>
          <a:bodyPr wrap="square" lIns="0" tIns="0" rIns="0" bIns="0" rtlCol="0">
            <a:spAutoFit/>
          </a:bodyPr>
          <a:lstStyle/>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78671885-B45D-460A-B662-BE5F4654C964}"/>
              </a:ext>
            </a:extLst>
          </p:cNvPr>
          <p:cNvSpPr/>
          <p:nvPr/>
        </p:nvSpPr>
        <p:spPr bwMode="auto">
          <a:xfrm>
            <a:off x="2598068" y="1470370"/>
            <a:ext cx="5549685" cy="1711391"/>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828295" y="2473219"/>
            <a:ext cx="304251" cy="764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631641" y="2250893"/>
            <a:ext cx="0" cy="459939"/>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743255" y="2299898"/>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541614" y="1648012"/>
            <a:ext cx="2419220" cy="8656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02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2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968582" y="2299898"/>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575187" y="1944300"/>
            <a:ext cx="0" cy="459939"/>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686802" y="1993305"/>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912129" y="1993305"/>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868543" y="2232130"/>
            <a:ext cx="555791" cy="241089"/>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686802" y="2666002"/>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868543" y="2483472"/>
            <a:ext cx="739254" cy="36020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63409" y="4738330"/>
            <a:ext cx="1612343" cy="5563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51028" fontAlgn="base">
              <a:spcBef>
                <a:spcPct val="0"/>
              </a:spcBef>
              <a:spcAft>
                <a:spcPct val="0"/>
              </a:spcAft>
            </a:pPr>
            <a:r>
              <a:rPr lang="en-US" sz="102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63408" y="5687440"/>
            <a:ext cx="466302" cy="466302"/>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636273" y="5864956"/>
            <a:ext cx="1052216" cy="320182"/>
          </a:xfrm>
          <a:prstGeom prst="rect">
            <a:avLst/>
          </a:prstGeom>
          <a:noFill/>
        </p:spPr>
        <p:txBody>
          <a:bodyPr wrap="square" lIns="0" tIns="0" rIns="0" bIns="0" rtlCol="0">
            <a:spAutoFit/>
          </a:bodyPr>
          <a:lstStyle/>
          <a:p>
            <a:pPr algn="l"/>
            <a:r>
              <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2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907833" y="4344564"/>
            <a:ext cx="1923494" cy="204927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pic>
        <p:nvPicPr>
          <p:cNvPr id="52" name="Graphic 51" descr="Bonfire">
            <a:extLst>
              <a:ext uri="{FF2B5EF4-FFF2-40B4-BE49-F238E27FC236}">
                <a16:creationId xmlns:a16="http://schemas.microsoft.com/office/drawing/2014/main" id="{CBE423C3-68C5-4953-BA1B-90F4EB1E5B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1136" y="3876036"/>
            <a:ext cx="421241" cy="421241"/>
          </a:xfrm>
          <a:prstGeom prst="rect">
            <a:avLst/>
          </a:prstGeom>
        </p:spPr>
      </p:pic>
      <p:sp>
        <p:nvSpPr>
          <p:cNvPr id="53" name="Rectangle 52">
            <a:extLst>
              <a:ext uri="{FF2B5EF4-FFF2-40B4-BE49-F238E27FC236}">
                <a16:creationId xmlns:a16="http://schemas.microsoft.com/office/drawing/2014/main" id="{3BBB8ED3-3CEB-40F1-8C00-1D7FCE353DCA}"/>
              </a:ext>
            </a:extLst>
          </p:cNvPr>
          <p:cNvSpPr/>
          <p:nvPr/>
        </p:nvSpPr>
        <p:spPr bwMode="auto">
          <a:xfrm>
            <a:off x="2907832" y="4338491"/>
            <a:ext cx="1923494" cy="1547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79248" y="5286961"/>
            <a:ext cx="0" cy="459939"/>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2015428" y="5286961"/>
            <a:ext cx="0" cy="45993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83845" y="2769516"/>
            <a:ext cx="0" cy="1901144"/>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711435" y="2769516"/>
            <a:ext cx="891309" cy="1901144"/>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7138516" y="2673323"/>
            <a:ext cx="22224" cy="1997338"/>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492882" y="3088553"/>
            <a:ext cx="403645" cy="1582107"/>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96711" y="5508658"/>
            <a:ext cx="7860803" cy="797253"/>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nvGrpSpPr>
          <p:cNvPr id="61" name="Group 60">
            <a:extLst>
              <a:ext uri="{FF2B5EF4-FFF2-40B4-BE49-F238E27FC236}">
                <a16:creationId xmlns:a16="http://schemas.microsoft.com/office/drawing/2014/main" id="{087AAC19-72C3-415B-8FE5-C302CD944175}"/>
              </a:ext>
            </a:extLst>
          </p:cNvPr>
          <p:cNvGrpSpPr/>
          <p:nvPr/>
        </p:nvGrpSpPr>
        <p:grpSpPr>
          <a:xfrm>
            <a:off x="8706623" y="2661826"/>
            <a:ext cx="1604251" cy="525373"/>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887660" y="1401415"/>
            <a:ext cx="1453200" cy="461718"/>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887660" y="682851"/>
            <a:ext cx="1453200" cy="461718"/>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887660" y="2133589"/>
            <a:ext cx="1453200" cy="461718"/>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7785572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11222</TotalTime>
  <Words>3387</Words>
  <Application>Microsoft Office PowerPoint</Application>
  <PresentationFormat>Custom</PresentationFormat>
  <Paragraphs>604</Paragraphs>
  <Slides>39</Slides>
  <Notes>14</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Data Loading &amp; Data Lake Organization</vt:lpstr>
      <vt:lpstr>Design Presentation: Data Loading &amp; Data Lake Organization</vt:lpstr>
      <vt:lpstr>Topics Covered</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Data Flows</vt:lpstr>
      <vt:lpstr>Dataflow Capabilities</vt:lpstr>
      <vt:lpstr>Triggers</vt:lpstr>
      <vt:lpstr>Datasets</vt:lpstr>
      <vt:lpstr>Data Movement</vt:lpstr>
      <vt:lpstr>90+ Connectors out of the box</vt:lpstr>
      <vt:lpstr>Ingesting files into tables</vt:lpstr>
      <vt:lpstr>COPY command</vt:lpstr>
      <vt:lpstr>Create External Table As Select (Polybase)</vt:lpstr>
      <vt:lpstr>Polybase vs Copy</vt:lpstr>
      <vt:lpstr>Best Practices for Ingest</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Modern Data Warehouse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Kyle Bunting</cp:lastModifiedBy>
  <cp:revision>292</cp:revision>
  <dcterms:created xsi:type="dcterms:W3CDTF">2016-03-10T00:17:44Z</dcterms:created>
  <dcterms:modified xsi:type="dcterms:W3CDTF">2020-09-02T22:42:50Z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